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551" r:id="rId2"/>
    <p:sldId id="337" r:id="rId3"/>
    <p:sldId id="438" r:id="rId4"/>
    <p:sldId id="286" r:id="rId5"/>
    <p:sldId id="361" r:id="rId6"/>
    <p:sldId id="354" r:id="rId7"/>
    <p:sldId id="499" r:id="rId8"/>
    <p:sldId id="500" r:id="rId9"/>
    <p:sldId id="448" r:id="rId10"/>
    <p:sldId id="449" r:id="rId11"/>
    <p:sldId id="344" r:id="rId12"/>
    <p:sldId id="510" r:id="rId13"/>
    <p:sldId id="511" r:id="rId14"/>
    <p:sldId id="504" r:id="rId15"/>
    <p:sldId id="446" r:id="rId16"/>
    <p:sldId id="428" r:id="rId17"/>
    <p:sldId id="515" r:id="rId18"/>
    <p:sldId id="508" r:id="rId19"/>
    <p:sldId id="347" r:id="rId20"/>
    <p:sldId id="372" r:id="rId21"/>
    <p:sldId id="522" r:id="rId22"/>
    <p:sldId id="527" r:id="rId23"/>
    <p:sldId id="415" r:id="rId24"/>
    <p:sldId id="424" r:id="rId25"/>
    <p:sldId id="495" r:id="rId26"/>
    <p:sldId id="547" r:id="rId27"/>
    <p:sldId id="530" r:id="rId28"/>
    <p:sldId id="531" r:id="rId29"/>
    <p:sldId id="532" r:id="rId30"/>
    <p:sldId id="533" r:id="rId31"/>
    <p:sldId id="528" r:id="rId32"/>
    <p:sldId id="536" r:id="rId33"/>
    <p:sldId id="537" r:id="rId34"/>
    <p:sldId id="497" r:id="rId35"/>
    <p:sldId id="540" r:id="rId36"/>
    <p:sldId id="529" r:id="rId37"/>
    <p:sldId id="466" r:id="rId38"/>
    <p:sldId id="548" r:id="rId39"/>
    <p:sldId id="549" r:id="rId40"/>
    <p:sldId id="469" r:id="rId41"/>
    <p:sldId id="525" r:id="rId42"/>
    <p:sldId id="470" r:id="rId43"/>
    <p:sldId id="472" r:id="rId44"/>
    <p:sldId id="471" r:id="rId45"/>
    <p:sldId id="474" r:id="rId46"/>
    <p:sldId id="526" r:id="rId47"/>
    <p:sldId id="419" r:id="rId48"/>
    <p:sldId id="512" r:id="rId49"/>
    <p:sldId id="513" r:id="rId50"/>
    <p:sldId id="514" r:id="rId51"/>
    <p:sldId id="348" r:id="rId52"/>
    <p:sldId id="541" r:id="rId53"/>
    <p:sldId id="544" r:id="rId54"/>
    <p:sldId id="542" r:id="rId55"/>
    <p:sldId id="545" r:id="rId56"/>
    <p:sldId id="405" r:id="rId57"/>
    <p:sldId id="441" r:id="rId58"/>
    <p:sldId id="320" r:id="rId59"/>
    <p:sldId id="350" r:id="rId60"/>
    <p:sldId id="452" r:id="rId61"/>
    <p:sldId id="444" r:id="rId62"/>
    <p:sldId id="442" r:id="rId63"/>
    <p:sldId id="443" r:id="rId64"/>
    <p:sldId id="550" r:id="rId65"/>
    <p:sldId id="357" r:id="rId66"/>
    <p:sldId id="552" r:id="rId67"/>
  </p:sldIdLst>
  <p:sldSz cx="12192000" cy="6858000"/>
  <p:notesSz cx="6797675" cy="9926638"/>
  <p:embeddedFontLst>
    <p:embeddedFont>
      <p:font typeface="HY견고딕" panose="02030600000101010101" pitchFamily="18" charset="-127"/>
      <p:regular r:id="rId70"/>
    </p:embeddedFont>
    <p:embeddedFont>
      <p:font typeface="HY헤드라인M" panose="02030600000101010101" pitchFamily="18" charset="-127"/>
      <p:regular r:id="rId71"/>
    </p:embeddedFont>
    <p:embeddedFont>
      <p:font typeface="나눔고딕" panose="020D0604000000000000" pitchFamily="50" charset="-127"/>
      <p:regular r:id="rId72"/>
      <p:bold r:id="rId73"/>
    </p:embeddedFont>
    <p:embeddedFont>
      <p:font typeface="나눔스퀘어_ac" panose="020B0600000101010101" pitchFamily="50" charset="-127"/>
      <p:regular r:id="rId74"/>
    </p:embeddedFont>
    <p:embeddedFont>
      <p:font typeface="나눔스퀘어_ac Bold" panose="020B0600000101010101" pitchFamily="50" charset="-127"/>
      <p:bold r:id="rId75"/>
    </p:embeddedFont>
    <p:embeddedFont>
      <p:font typeface="나눔스퀘어_ac ExtraBold" panose="020B0600000101010101" pitchFamily="50" charset="-127"/>
      <p:bold r:id="rId76"/>
    </p:embeddedFont>
    <p:embeddedFont>
      <p:font typeface="나눔스퀘어라운드 Bold" panose="020B0600000101010101" pitchFamily="50" charset="-127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FFD76E"/>
    <a:srgbClr val="767171"/>
    <a:srgbClr val="FFD966"/>
    <a:srgbClr val="FFFFFF"/>
    <a:srgbClr val="4B91D1"/>
    <a:srgbClr val="ED7D31"/>
    <a:srgbClr val="7F7F7F"/>
    <a:srgbClr val="FFF3D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0" autoAdjust="0"/>
    <p:restoredTop sz="92683" autoAdjust="0"/>
  </p:normalViewPr>
  <p:slideViewPr>
    <p:cSldViewPr snapToGrid="0">
      <p:cViewPr varScale="1">
        <p:scale>
          <a:sx n="102" d="100"/>
          <a:sy n="102" d="100"/>
        </p:scale>
        <p:origin x="3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1" hangingPunct="1"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b="1" kern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헬스장 선택 시 불편한 점</a:t>
            </a:r>
            <a:r>
              <a:rPr lang="en-US" altLang="ko-KR" sz="1400" b="1" kern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&gt;</a:t>
            </a:r>
            <a:endParaRPr lang="ko-KR" altLang="en-US" sz="1400" b="1" kern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c:rich>
      </c:tx>
      <c:layout>
        <c:manualLayout>
          <c:xMode val="edge"/>
          <c:yMode val="edge"/>
          <c:x val="0.26512726927646446"/>
          <c:y val="1.6630856576819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1" hangingPunct="1"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헬스장 선택의 불편한 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F9-47DC-AC96-100704D16B9C}"/>
              </c:ext>
            </c:extLst>
          </c:dPt>
          <c:dPt>
            <c:idx val="1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F9-47DC-AC96-100704D16B9C}"/>
              </c:ext>
            </c:extLst>
          </c:dPt>
          <c:dPt>
            <c:idx val="2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F9-47DC-AC96-100704D16B9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F9-47DC-AC96-100704D16B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정보를 한 번에 비교하기 어려움</c:v>
                </c:pt>
                <c:pt idx="1">
                  <c:v>이벤트성 리뷰로 신뢰의 어려움</c:v>
                </c:pt>
                <c:pt idx="2">
                  <c:v>가까운 곳에 선호 헬스장 부재</c:v>
                </c:pt>
                <c:pt idx="3">
                  <c:v>정확한 위치 파악의 어려움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18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9-47DC-AC96-100704D16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492872304"/>
        <c:axId val="492876464"/>
      </c:barChart>
      <c:catAx>
        <c:axId val="49287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90" b="1" i="0" u="none" strike="noStrike" kern="1200" baseline="0">
                <a:solidFill>
                  <a:schemeClr val="tx1"/>
                </a:solidFill>
                <a:latin typeface="+mn-lt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492876464"/>
        <c:crosses val="autoZero"/>
        <c:auto val="1"/>
        <c:lblAlgn val="ctr"/>
        <c:lblOffset val="100"/>
        <c:noMultiLvlLbl val="0"/>
      </c:catAx>
      <c:valAx>
        <c:axId val="492876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287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헬스장을 이용하지 않는 이유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layout>
        <c:manualLayout>
          <c:xMode val="edge"/>
          <c:yMode val="edge"/>
          <c:x val="0.27358572193327169"/>
          <c:y val="2.99642670217288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헬스장을 이용하지 않는 이유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7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B-4765-BF32-FCB3074082D4}"/>
              </c:ext>
            </c:extLst>
          </c:dPt>
          <c:dPt>
            <c:idx val="1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2B-4765-BF32-FCB3074082D4}"/>
              </c:ext>
            </c:extLst>
          </c:dPt>
          <c:dPt>
            <c:idx val="2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2B-4765-BF32-FCB3074082D4}"/>
              </c:ext>
            </c:extLst>
          </c:dPt>
          <c:dPt>
            <c:idx val="3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32B-4765-BF32-FCB3074082D4}"/>
              </c:ext>
            </c:extLst>
          </c:dPt>
          <c:dPt>
            <c:idx val="4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B-4765-BF32-FCB3074082D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2B-4765-BF32-FCB3074082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헬스장 정보 탐색의 어려움</c:v>
                </c:pt>
                <c:pt idx="1">
                  <c:v>헬스에 대해 무관심</c:v>
                </c:pt>
                <c:pt idx="2">
                  <c:v>헬스장 이용료 부담</c:v>
                </c:pt>
                <c:pt idx="3">
                  <c:v>운동 동기 부족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36</c:v>
                </c:pt>
                <c:pt idx="1">
                  <c:v>13</c:v>
                </c:pt>
                <c:pt idx="2">
                  <c:v>12</c:v>
                </c:pt>
                <c:pt idx="3">
                  <c:v>24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2B-4765-BF32-FCB307408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493287744"/>
        <c:axId val="493277760"/>
      </c:barChart>
      <c:catAx>
        <c:axId val="49328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90" b="1" i="0" u="none" strike="noStrike" kern="1200" baseline="0">
                <a:solidFill>
                  <a:schemeClr val="tx1"/>
                </a:solidFill>
                <a:latin typeface="+mn-lt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493277760"/>
        <c:crosses val="autoZero"/>
        <c:auto val="1"/>
        <c:lblAlgn val="ctr"/>
        <c:lblOffset val="100"/>
        <c:noMultiLvlLbl val="0"/>
      </c:catAx>
      <c:valAx>
        <c:axId val="493277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32877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rgbClr val="76717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1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헬스장 이용 여부</a:t>
            </a:r>
            <a:r>
              <a:rPr lang="en-US" altLang="ko-KR" sz="1400" b="1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1400" b="1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layout>
        <c:manualLayout>
          <c:xMode val="edge"/>
          <c:yMode val="edge"/>
          <c:x val="0.19553373422781467"/>
          <c:y val="0.11858266372144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40404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0393637921008373"/>
          <c:y val="0.19059318733890859"/>
          <c:w val="0.67552206409933213"/>
          <c:h val="0.786360407847032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현재 헬스장 다니는지 여부</c:v>
                </c:pt>
              </c:strCache>
            </c:strRef>
          </c:tx>
          <c:spPr>
            <a:ln w="19050">
              <a:noFill/>
            </a:ln>
          </c:spPr>
          <c:explosion val="10"/>
          <c:dPt>
            <c:idx val="0"/>
            <c:bubble3D val="0"/>
            <c:explosion val="0"/>
            <c:spPr>
              <a:solidFill>
                <a:srgbClr val="FFD76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D8-4D97-B529-B42F6C9F119A}"/>
              </c:ext>
            </c:extLst>
          </c:dPt>
          <c:dPt>
            <c:idx val="1"/>
            <c:bubble3D val="0"/>
            <c:spPr>
              <a:solidFill>
                <a:srgbClr val="BDD7E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D8-4D97-B529-B42F6C9F119A}"/>
              </c:ext>
            </c:extLst>
          </c:dPt>
          <c:dLbls>
            <c:dLbl>
              <c:idx val="0"/>
              <c:layout>
                <c:manualLayout>
                  <c:x val="-0.20777190726128819"/>
                  <c:y val="8.8293063247644354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Y</a:t>
                    </a:r>
                  </a:p>
                  <a:p>
                    <a:fld id="{425B56B7-8009-49B0-9D5C-134C18051943}" type="PERCENTAGE">
                      <a:rPr lang="en-US" altLang="ko-KR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7D8-4D97-B529-B42F6C9F11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600" dirty="0"/>
                      <a:t>N</a:t>
                    </a:r>
                  </a:p>
                  <a:p>
                    <a:fld id="{3374D037-3101-4534-B9A6-B5E01A4B237B}" type="PERCENTAGE">
                      <a:rPr lang="en-US" altLang="ko-KR" sz="1600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7D8-4D97-B529-B42F6C9F11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</c:v>
                </c:pt>
                <c:pt idx="1">
                  <c:v>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8-4D97-B529-B42F6C9F1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81814535705992"/>
          <c:y val="5.1706385708495936E-2"/>
          <c:w val="0.65419318858814712"/>
          <c:h val="0.9853254674493345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주위 시선으로 인한 촬영 어려움 여부</c:v>
                </c:pt>
              </c:strCache>
            </c:strRef>
          </c:tx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rgbClr val="FFD76E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61-4963-8DE8-E8834D9D4E30}"/>
              </c:ext>
            </c:extLst>
          </c:dPt>
          <c:dPt>
            <c:idx val="1"/>
            <c:bubble3D val="0"/>
            <c:spPr>
              <a:solidFill>
                <a:srgbClr val="AFAB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61-4963-8DE8-E8834D9D4E30}"/>
              </c:ext>
            </c:extLst>
          </c:dPt>
          <c:dLbls>
            <c:dLbl>
              <c:idx val="0"/>
              <c:layout>
                <c:manualLayout>
                  <c:x val="-0.22882289034200223"/>
                  <c:y val="-0.2346788255277274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+mn-ea"/>
                        <a:cs typeface="+mn-cs"/>
                      </a:defRPr>
                    </a:pPr>
                    <a:r>
                      <a:rPr lang="en-US" altLang="ko-KR" baseline="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</a:rPr>
                      <a:t>Y
</a:t>
                    </a:r>
                    <a:fld id="{3DC86CB1-847D-4A0B-9375-3093270A0E4E}" type="PERCENTAGE">
                      <a:rPr lang="en-US" altLang="ko-KR" baseline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</a:rPr>
                      <a:pPr>
                        <a:defRPr sz="1600" b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</a:defRPr>
                      </a:pPr>
                      <a:t>[백분율]</a:t>
                    </a:fld>
                    <a:endParaRPr lang="en-US" altLang="ko-KR" baseline="0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1256188177201732"/>
                      <c:h val="0.383439301910962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161-4963-8DE8-E8834D9D4E30}"/>
                </c:ext>
              </c:extLst>
            </c:dLbl>
            <c:dLbl>
              <c:idx val="1"/>
              <c:layout>
                <c:manualLayout>
                  <c:x val="0.19840239517587374"/>
                  <c:y val="0.201960656512170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+mn-ea"/>
                        <a:cs typeface="+mn-cs"/>
                      </a:defRPr>
                    </a:pPr>
                    <a:r>
                      <a:rPr lang="en-US" altLang="ko-KR" baseline="0" dirty="0"/>
                      <a:t>N
</a:t>
                    </a:r>
                    <a:fld id="{9DE87BAB-26CF-4522-84F6-9434D0CB51F4}" type="PERCENTAGE">
                      <a:rPr lang="en-US" altLang="ko-KR" baseline="0"/>
                      <a:pPr>
                        <a:defRPr b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</a:defRPr>
                      </a:pPr>
                      <a:t>[백분율]</a:t>
                    </a:fld>
                    <a:endParaRPr lang="en-US" altLang="ko-KR" baseline="0" dirty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161-4963-8DE8-E8834D9D4E3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O</c:v>
                </c:pt>
                <c:pt idx="1">
                  <c:v>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61-4963-8DE8-E8834D9D4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제품 구매 시 가장 많은 영향을 미치는 사람</a:t>
            </a:r>
          </a:p>
        </c:rich>
      </c:tx>
      <c:layout>
        <c:manualLayout>
          <c:xMode val="edge"/>
          <c:yMode val="edge"/>
          <c:x val="0.229295816439749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481592810844416"/>
          <c:y val="0.12670520887199993"/>
          <c:w val="0.77363998595961003"/>
          <c:h val="0.691734504535914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MZ세대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동료</c:v>
                </c:pt>
                <c:pt idx="1">
                  <c:v>유명인</c:v>
                </c:pt>
                <c:pt idx="2">
                  <c:v>매장습득정보</c:v>
                </c:pt>
                <c:pt idx="3">
                  <c:v>친구</c:v>
                </c:pt>
                <c:pt idx="4">
                  <c:v>인플루언서</c:v>
                </c:pt>
                <c:pt idx="5">
                  <c:v>가족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2</c:v>
                </c:pt>
                <c:pt idx="2">
                  <c:v>8</c:v>
                </c:pt>
                <c:pt idx="3">
                  <c:v>22</c:v>
                </c:pt>
                <c:pt idx="4">
                  <c:v>29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7-43D5-B727-83160EDF4E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X,BB 세대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동료</c:v>
                </c:pt>
                <c:pt idx="1">
                  <c:v>유명인</c:v>
                </c:pt>
                <c:pt idx="2">
                  <c:v>매장습득정보</c:v>
                </c:pt>
                <c:pt idx="3">
                  <c:v>친구</c:v>
                </c:pt>
                <c:pt idx="4">
                  <c:v>인플루언서</c:v>
                </c:pt>
                <c:pt idx="5">
                  <c:v>가족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9</c:v>
                </c:pt>
                <c:pt idx="3">
                  <c:v>14</c:v>
                </c:pt>
                <c:pt idx="4">
                  <c:v>14</c:v>
                </c:pt>
                <c:pt idx="5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77-43D5-B727-83160EDF4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3"/>
        <c:axId val="1379437872"/>
        <c:axId val="1481629792"/>
      </c:barChart>
      <c:catAx>
        <c:axId val="1379437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481629792"/>
        <c:crosses val="autoZero"/>
        <c:auto val="1"/>
        <c:lblAlgn val="ctr"/>
        <c:lblOffset val="100"/>
        <c:noMultiLvlLbl val="0"/>
      </c:catAx>
      <c:valAx>
        <c:axId val="148162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76717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9437872"/>
        <c:crosses val="autoZero"/>
        <c:crossBetween val="between"/>
      </c:valAx>
      <c:spPr>
        <a:noFill/>
        <a:ln w="0">
          <a:solidFill>
            <a:schemeClr val="bg1">
              <a:lumMod val="95000"/>
            </a:schemeClr>
          </a:solidFill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76717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0.37279</cdr:x>
      <cdr:y>0.33665</cdr:y>
    </cdr:from>
    <cdr:to>
      <cdr:x>0.4631</cdr:x>
      <cdr:y>0.47078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10391" y="749362"/>
          <a:ext cx="365907" cy="2985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200" dirty="0"/>
            <a:t>18</a:t>
          </a:r>
          <a:endParaRPr lang="ko-KR" altLang="en-US" sz="1200" dirty="0"/>
        </a:p>
      </cdr:txBody>
    </cdr:sp>
  </cdr:relSizeAnchor>
  <cdr:relSizeAnchor xmlns:cdr="http://schemas.openxmlformats.org/drawingml/2006/chartDrawing">
    <cdr:from>
      <cdr:x>0.30911</cdr:x>
      <cdr:y>0.7927</cdr:y>
    </cdr:from>
    <cdr:to>
      <cdr:x>0.52325</cdr:x>
      <cdr:y>0.96198</cdr:y>
    </cdr:to>
    <cdr:sp macro="" textlink="">
      <cdr:nvSpPr>
        <cdr:cNvPr id="3" name="직사각형 2">
          <a:extLst xmlns:a="http://schemas.openxmlformats.org/drawingml/2006/main">
            <a:ext uri="{FF2B5EF4-FFF2-40B4-BE49-F238E27FC236}">
              <a16:creationId xmlns:a16="http://schemas.microsoft.com/office/drawing/2014/main" id="{9204A9EB-3F70-20ED-749B-8AB3C3325799}"/>
            </a:ext>
          </a:extLst>
        </cdr:cNvPr>
        <cdr:cNvSpPr/>
      </cdr:nvSpPr>
      <cdr:spPr>
        <a:xfrm xmlns:a="http://schemas.openxmlformats.org/drawingml/2006/main">
          <a:off x="1262601" y="1887806"/>
          <a:ext cx="874643" cy="40314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60000"/>
            <a:lumOff val="40000"/>
            <a:alpha val="53000"/>
          </a:schemeClr>
        </a:solidFill>
        <a:ln xmlns:a="http://schemas.openxmlformats.org/drawingml/2006/main">
          <a:solidFill>
            <a:schemeClr val="accent2">
              <a:lumMod val="40000"/>
              <a:lumOff val="60000"/>
            </a:schemeClr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399E-9223-4001-B522-86DFB6231797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EE92E-730E-4B95-BE03-EA81F25D6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85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53A9-7086-45B6-B133-F833820C9B8E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7FE75-DF3E-4DC3-82F8-0D361FDB63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0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8C34-6622-4597-BFF5-144B00E8A3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4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18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56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26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93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8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6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8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5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3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개수가 많을수록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Coherence Score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높은 것을 확인하였다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과도한 토픽 개수는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과적합으로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지나치게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최적화되는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문제가 있으며 토픽의 해석에 어려움이 있을 수 있다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토픽 수를 선택하기 위해서는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Coherence Score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뿐만 아니라 모델의 해석 가능성과 실용성도 함께 고려해야하므로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개수는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6~10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사이가 적절하다고 판단했다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범위 선정을 기반으로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하였다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1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pyLDAvis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사용하여 토픽 모델링 시각화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Coherence Model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적절한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결정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Gensim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토픽별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특징 추출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4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FE75-DF3E-4DC3-82F8-0D361FDB639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8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3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590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 userDrawn="1"/>
        </p:nvSpPr>
        <p:spPr>
          <a:xfrm flipH="1">
            <a:off x="-352428" y="0"/>
            <a:ext cx="4391027" cy="590551"/>
          </a:xfrm>
          <a:prstGeom prst="parallelogram">
            <a:avLst>
              <a:gd name="adj" fmla="val 50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9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8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1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7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4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2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3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A25B2-CEAC-4CDF-8060-792C769FAF2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D120-049B-43B1-8CA2-BFE43CC78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6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8.wdp"/><Relationship Id="rId1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image" Target="../media/image5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microsoft.com/office/2007/relationships/hdphoto" Target="../media/hdphoto6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18" Type="http://schemas.openxmlformats.org/officeDocument/2006/relationships/image" Target="../media/image108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19" Type="http://schemas.openxmlformats.org/officeDocument/2006/relationships/image" Target="../media/image109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gi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86.jpe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microsoft.com/office/2007/relationships/hdphoto" Target="../media/hdphoto10.wdp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1.wdp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6.jpe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3" Type="http://schemas.openxmlformats.org/officeDocument/2006/relationships/image" Target="../media/image214.jpeg"/><Relationship Id="rId7" Type="http://schemas.openxmlformats.org/officeDocument/2006/relationships/image" Target="../media/image218.jpeg"/><Relationship Id="rId12" Type="http://schemas.openxmlformats.org/officeDocument/2006/relationships/image" Target="../media/image2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eg"/><Relationship Id="rId11" Type="http://schemas.microsoft.com/office/2007/relationships/hdphoto" Target="../media/hdphoto13.wdp"/><Relationship Id="rId5" Type="http://schemas.openxmlformats.org/officeDocument/2006/relationships/image" Target="../media/image216.jpeg"/><Relationship Id="rId10" Type="http://schemas.openxmlformats.org/officeDocument/2006/relationships/image" Target="../media/image221.png"/><Relationship Id="rId4" Type="http://schemas.openxmlformats.org/officeDocument/2006/relationships/image" Target="../media/image215.jpeg"/><Relationship Id="rId9" Type="http://schemas.openxmlformats.org/officeDocument/2006/relationships/image" Target="../media/image22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91962C3-ED72-F43E-1492-BB2EED24CD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flipH="1">
            <a:off x="3203176" y="-115908"/>
            <a:ext cx="3367542" cy="2647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7" y="110053"/>
            <a:ext cx="24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  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D58A-FD81-A77F-9381-FA046B8D8378}"/>
              </a:ext>
            </a:extLst>
          </p:cNvPr>
          <p:cNvSpPr txBox="1"/>
          <p:nvPr/>
        </p:nvSpPr>
        <p:spPr>
          <a:xfrm>
            <a:off x="264350" y="1009146"/>
            <a:ext cx="3186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‘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살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뺄거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GYM?’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F651A-4A88-A263-3E16-BB9B84C4B2DB}"/>
              </a:ext>
            </a:extLst>
          </p:cNvPr>
          <p:cNvSpPr/>
          <p:nvPr/>
        </p:nvSpPr>
        <p:spPr>
          <a:xfrm>
            <a:off x="135257" y="4107978"/>
            <a:ext cx="2252873" cy="220776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6D1326-80C9-3FA4-73A5-95450F513CF1}"/>
              </a:ext>
            </a:extLst>
          </p:cNvPr>
          <p:cNvSpPr/>
          <p:nvPr/>
        </p:nvSpPr>
        <p:spPr>
          <a:xfrm>
            <a:off x="2541753" y="2962405"/>
            <a:ext cx="2234772" cy="334442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0E26C2-652A-46A4-49AF-2A9E6C3FE63F}"/>
              </a:ext>
            </a:extLst>
          </p:cNvPr>
          <p:cNvSpPr/>
          <p:nvPr/>
        </p:nvSpPr>
        <p:spPr>
          <a:xfrm>
            <a:off x="4930148" y="3985513"/>
            <a:ext cx="2252873" cy="232131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27DB5F-6564-6E2D-C267-5084992FFD0A}"/>
              </a:ext>
            </a:extLst>
          </p:cNvPr>
          <p:cNvSpPr/>
          <p:nvPr/>
        </p:nvSpPr>
        <p:spPr>
          <a:xfrm>
            <a:off x="7318543" y="3985513"/>
            <a:ext cx="2252873" cy="232131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D5D4C1-6786-140E-4355-83D51792357F}"/>
              </a:ext>
            </a:extLst>
          </p:cNvPr>
          <p:cNvSpPr/>
          <p:nvPr/>
        </p:nvSpPr>
        <p:spPr>
          <a:xfrm>
            <a:off x="9725040" y="3745281"/>
            <a:ext cx="2252873" cy="256154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6C13B-3B81-EB3C-E4B3-20666A8B74C5}"/>
              </a:ext>
            </a:extLst>
          </p:cNvPr>
          <p:cNvSpPr txBox="1"/>
          <p:nvPr/>
        </p:nvSpPr>
        <p:spPr>
          <a:xfrm>
            <a:off x="483982" y="4495159"/>
            <a:ext cx="155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조하연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PL/TA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11486-70CA-D0B0-8D17-19692014D793}"/>
              </a:ext>
            </a:extLst>
          </p:cNvPr>
          <p:cNvSpPr txBox="1"/>
          <p:nvPr/>
        </p:nvSpPr>
        <p:spPr>
          <a:xfrm>
            <a:off x="2881428" y="4495818"/>
            <a:ext cx="155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박서우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AA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44A14-4842-2F43-BF9C-23F98523B24E}"/>
              </a:ext>
            </a:extLst>
          </p:cNvPr>
          <p:cNvSpPr txBox="1"/>
          <p:nvPr/>
        </p:nvSpPr>
        <p:spPr>
          <a:xfrm>
            <a:off x="5287947" y="4495159"/>
            <a:ext cx="155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전유진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8F922-D050-C933-BC54-4C709B0A3561}"/>
              </a:ext>
            </a:extLst>
          </p:cNvPr>
          <p:cNvSpPr txBox="1"/>
          <p:nvPr/>
        </p:nvSpPr>
        <p:spPr>
          <a:xfrm>
            <a:off x="7667268" y="4495159"/>
            <a:ext cx="155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최지연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2D104-702B-096B-4C3B-E8E36D14C199}"/>
              </a:ext>
            </a:extLst>
          </p:cNvPr>
          <p:cNvSpPr txBox="1"/>
          <p:nvPr/>
        </p:nvSpPr>
        <p:spPr>
          <a:xfrm>
            <a:off x="10073764" y="4495018"/>
            <a:ext cx="155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황승현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 descr="의류, 사람, 실내, 인간의 얼굴이(가) 표시된 사진&#10;&#10;자동 생성된 설명">
            <a:extLst>
              <a:ext uri="{FF2B5EF4-FFF2-40B4-BE49-F238E27FC236}">
                <a16:creationId xmlns:a16="http://schemas.microsoft.com/office/drawing/2014/main" id="{6987FC43-4677-698D-9669-4AF78DD84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8" y="1940985"/>
            <a:ext cx="2271020" cy="2321166"/>
          </a:xfrm>
          <a:prstGeom prst="rect">
            <a:avLst/>
          </a:prstGeom>
        </p:spPr>
      </p:pic>
      <p:pic>
        <p:nvPicPr>
          <p:cNvPr id="19" name="그림 18" descr="사람, 의류, 인간의 얼굴, 나무이(가) 표시된 사진&#10;&#10;자동 생성된 설명">
            <a:extLst>
              <a:ext uri="{FF2B5EF4-FFF2-40B4-BE49-F238E27FC236}">
                <a16:creationId xmlns:a16="http://schemas.microsoft.com/office/drawing/2014/main" id="{B8596A6E-9694-5C2C-06C8-DCD63BEDF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3" y="1940836"/>
            <a:ext cx="2252872" cy="2321165"/>
          </a:xfrm>
          <a:prstGeom prst="rect">
            <a:avLst/>
          </a:prstGeom>
        </p:spPr>
      </p:pic>
      <p:pic>
        <p:nvPicPr>
          <p:cNvPr id="21" name="그림 20" descr="의류, 사람, 실내, 운동장비이(가) 표시된 사진&#10;&#10;자동 생성된 설명">
            <a:extLst>
              <a:ext uri="{FF2B5EF4-FFF2-40B4-BE49-F238E27FC236}">
                <a16:creationId xmlns:a16="http://schemas.microsoft.com/office/drawing/2014/main" id="{B2B7AFFA-BE4E-544A-33EB-280987841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6" y="1940985"/>
            <a:ext cx="2271021" cy="2321166"/>
          </a:xfrm>
          <a:prstGeom prst="rect">
            <a:avLst/>
          </a:prstGeom>
        </p:spPr>
      </p:pic>
      <p:pic>
        <p:nvPicPr>
          <p:cNvPr id="23" name="그림 22" descr="의류, 사람, 건물, 실내이(가) 표시된 사진&#10;&#10;자동 생성된 설명">
            <a:extLst>
              <a:ext uri="{FF2B5EF4-FFF2-40B4-BE49-F238E27FC236}">
                <a16:creationId xmlns:a16="http://schemas.microsoft.com/office/drawing/2014/main" id="{D9DA0E42-D71B-0FAC-D23A-0744C076AE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39" y="1940985"/>
            <a:ext cx="2252873" cy="2321016"/>
          </a:xfrm>
          <a:prstGeom prst="rect">
            <a:avLst/>
          </a:prstGeom>
        </p:spPr>
      </p:pic>
      <p:pic>
        <p:nvPicPr>
          <p:cNvPr id="25" name="그림 24" descr="구름, 하늘, 사람, 야외이(가) 표시된 사진&#10;&#10;자동 생성된 설명">
            <a:extLst>
              <a:ext uri="{FF2B5EF4-FFF2-40B4-BE49-F238E27FC236}">
                <a16:creationId xmlns:a16="http://schemas.microsoft.com/office/drawing/2014/main" id="{39E9878A-0C4C-9CB9-A55D-83D86ACA65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53" y="1940837"/>
            <a:ext cx="2234772" cy="23213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B76CD9-D37D-469A-C7C7-A265683095CB}"/>
              </a:ext>
            </a:extLst>
          </p:cNvPr>
          <p:cNvSpPr txBox="1"/>
          <p:nvPr/>
        </p:nvSpPr>
        <p:spPr>
          <a:xfrm>
            <a:off x="240057" y="5466836"/>
            <a:ext cx="20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526B6-D3EF-F15D-CF43-CB572E4E7B13}"/>
              </a:ext>
            </a:extLst>
          </p:cNvPr>
          <p:cNvSpPr txBox="1"/>
          <p:nvPr/>
        </p:nvSpPr>
        <p:spPr>
          <a:xfrm>
            <a:off x="2642149" y="5522100"/>
            <a:ext cx="1944000" cy="11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C5CA43-54DE-4059-A0D1-63A9EB32C7B2}"/>
              </a:ext>
            </a:extLst>
          </p:cNvPr>
          <p:cNvSpPr txBox="1"/>
          <p:nvPr/>
        </p:nvSpPr>
        <p:spPr>
          <a:xfrm>
            <a:off x="9829839" y="5389891"/>
            <a:ext cx="20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 개발</a:t>
            </a:r>
            <a:endParaRPr lang="en-US" altLang="ko-KR" sz="14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5140D0-9F41-F92F-52F7-14E4BF61ACEF}"/>
              </a:ext>
            </a:extLst>
          </p:cNvPr>
          <p:cNvSpPr txBox="1"/>
          <p:nvPr/>
        </p:nvSpPr>
        <p:spPr>
          <a:xfrm>
            <a:off x="2589110" y="5437371"/>
            <a:ext cx="2214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서비스 기획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기획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PPT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제작 및 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B523E-53AC-3D11-8619-F326FF876F40}"/>
              </a:ext>
            </a:extLst>
          </p:cNvPr>
          <p:cNvSpPr txBox="1"/>
          <p:nvPr/>
        </p:nvSpPr>
        <p:spPr>
          <a:xfrm>
            <a:off x="5044022" y="5389891"/>
            <a:ext cx="2043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lang="en-US" altLang="ko-KR" sz="14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설계 및 구현</a:t>
            </a:r>
            <a:endParaRPr lang="en-US" altLang="ko-KR" sz="14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5078E-F9C1-ED59-9022-8A766FEE25F5}"/>
              </a:ext>
            </a:extLst>
          </p:cNvPr>
          <p:cNvSpPr txBox="1"/>
          <p:nvPr/>
        </p:nvSpPr>
        <p:spPr>
          <a:xfrm>
            <a:off x="7423343" y="5389891"/>
            <a:ext cx="20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설계 및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EBD0EF-379E-915F-652E-09ACDA73BD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rot="781572">
            <a:off x="9333979" y="541322"/>
            <a:ext cx="1469548" cy="11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CC306B-D1F5-C354-1751-E7F4E29F1AC4}"/>
              </a:ext>
            </a:extLst>
          </p:cNvPr>
          <p:cNvSpPr/>
          <p:nvPr/>
        </p:nvSpPr>
        <p:spPr>
          <a:xfrm>
            <a:off x="9658545" y="4201871"/>
            <a:ext cx="2149310" cy="2223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0BEC1-5043-0941-4B83-9C1532583426}"/>
              </a:ext>
            </a:extLst>
          </p:cNvPr>
          <p:cNvSpPr txBox="1"/>
          <p:nvPr/>
        </p:nvSpPr>
        <p:spPr>
          <a:xfrm>
            <a:off x="1779025" y="158761"/>
            <a:ext cx="14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서비스 기획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BECAA-492E-D8BE-8332-929AA6365A66}"/>
              </a:ext>
            </a:extLst>
          </p:cNvPr>
          <p:cNvSpPr txBox="1"/>
          <p:nvPr/>
        </p:nvSpPr>
        <p:spPr>
          <a:xfrm>
            <a:off x="135257" y="127983"/>
            <a:ext cx="249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수립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B9077-FE44-3558-6611-77672A887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8235" r="60981" b="47582"/>
          <a:stretch/>
        </p:blipFill>
        <p:spPr>
          <a:xfrm>
            <a:off x="537413" y="2940239"/>
            <a:ext cx="1488611" cy="1927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7E942-29C4-59BE-6D1D-DE4A28D2A8D2}"/>
              </a:ext>
            </a:extLst>
          </p:cNvPr>
          <p:cNvSpPr txBox="1"/>
          <p:nvPr/>
        </p:nvSpPr>
        <p:spPr>
          <a:xfrm>
            <a:off x="833482" y="4769407"/>
            <a:ext cx="89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1C8074-E31A-E005-EEDE-2DB3BD8DD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43099" r="67729" b="21215"/>
          <a:stretch/>
        </p:blipFill>
        <p:spPr>
          <a:xfrm>
            <a:off x="5713958" y="2046359"/>
            <a:ext cx="760720" cy="975517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E8BC1F-95D7-67DC-877C-CF5AF9F5CFE3}"/>
              </a:ext>
            </a:extLst>
          </p:cNvPr>
          <p:cNvCxnSpPr>
            <a:cxnSpLocks/>
          </p:cNvCxnSpPr>
          <p:nvPr/>
        </p:nvCxnSpPr>
        <p:spPr>
          <a:xfrm flipV="1">
            <a:off x="2259106" y="2686785"/>
            <a:ext cx="881720" cy="96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성별 기호 - 무료 모양과 기호개 아이콘">
            <a:extLst>
              <a:ext uri="{FF2B5EF4-FFF2-40B4-BE49-F238E27FC236}">
                <a16:creationId xmlns:a16="http://schemas.microsoft.com/office/drawing/2014/main" id="{1129289F-6B07-D9CC-EAD5-030E47CD8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70" y="2021357"/>
            <a:ext cx="918882" cy="9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EAB080A-F70E-2990-1A6F-DCCD3B4E883C}"/>
              </a:ext>
            </a:extLst>
          </p:cNvPr>
          <p:cNvSpPr txBox="1"/>
          <p:nvPr/>
        </p:nvSpPr>
        <p:spPr>
          <a:xfrm>
            <a:off x="3198718" y="3074894"/>
            <a:ext cx="138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정보 입력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740930D-E165-207B-D064-C6E08FEA3B86}"/>
              </a:ext>
            </a:extLst>
          </p:cNvPr>
          <p:cNvCxnSpPr/>
          <p:nvPr/>
        </p:nvCxnSpPr>
        <p:spPr>
          <a:xfrm>
            <a:off x="4527177" y="2460362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1AC48B-F43C-8650-D152-99AFF305AC98}"/>
              </a:ext>
            </a:extLst>
          </p:cNvPr>
          <p:cNvSpPr txBox="1"/>
          <p:nvPr/>
        </p:nvSpPr>
        <p:spPr>
          <a:xfrm>
            <a:off x="5222219" y="3060943"/>
            <a:ext cx="174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 유형 및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 카테고리 선택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EAC454E-F41A-3F00-6B51-870A425F5216}"/>
              </a:ext>
            </a:extLst>
          </p:cNvPr>
          <p:cNvCxnSpPr/>
          <p:nvPr/>
        </p:nvCxnSpPr>
        <p:spPr>
          <a:xfrm>
            <a:off x="6974542" y="2460362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D3242D-91B9-50ED-EF3B-936F6DC52053}"/>
              </a:ext>
            </a:extLst>
          </p:cNvPr>
          <p:cNvSpPr/>
          <p:nvPr/>
        </p:nvSpPr>
        <p:spPr>
          <a:xfrm>
            <a:off x="8022922" y="1496922"/>
            <a:ext cx="3851752" cy="24526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34A291-498E-042F-ABFD-5F15037B021D}"/>
              </a:ext>
            </a:extLst>
          </p:cNvPr>
          <p:cNvSpPr txBox="1"/>
          <p:nvPr/>
        </p:nvSpPr>
        <p:spPr>
          <a:xfrm>
            <a:off x="8899624" y="1544507"/>
            <a:ext cx="225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 추천 서비스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086D87-3F89-FA6F-297B-D6747F9658B1}"/>
              </a:ext>
            </a:extLst>
          </p:cNvPr>
          <p:cNvGrpSpPr/>
          <p:nvPr/>
        </p:nvGrpSpPr>
        <p:grpSpPr>
          <a:xfrm>
            <a:off x="8131201" y="2264342"/>
            <a:ext cx="3643354" cy="1435836"/>
            <a:chOff x="8376805" y="2111410"/>
            <a:chExt cx="3643354" cy="1435836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65FFD55-3EA1-1E3C-63A1-5067835D2EFE}"/>
                </a:ext>
              </a:extLst>
            </p:cNvPr>
            <p:cNvSpPr/>
            <p:nvPr/>
          </p:nvSpPr>
          <p:spPr>
            <a:xfrm>
              <a:off x="8570258" y="2148377"/>
              <a:ext cx="3434364" cy="3850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C81EB51-A634-2FE9-DCC4-C17DEC01BF44}"/>
                </a:ext>
              </a:extLst>
            </p:cNvPr>
            <p:cNvSpPr/>
            <p:nvPr/>
          </p:nvSpPr>
          <p:spPr>
            <a:xfrm>
              <a:off x="8570258" y="2661918"/>
              <a:ext cx="3434363" cy="38501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C507190-3D0B-0EAA-C444-4D995E87B602}"/>
                </a:ext>
              </a:extLst>
            </p:cNvPr>
            <p:cNvSpPr/>
            <p:nvPr/>
          </p:nvSpPr>
          <p:spPr>
            <a:xfrm>
              <a:off x="8570259" y="3160401"/>
              <a:ext cx="3434362" cy="3868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7C959B1-D726-7679-E3EF-D02B7F942E18}"/>
                </a:ext>
              </a:extLst>
            </p:cNvPr>
            <p:cNvGrpSpPr/>
            <p:nvPr/>
          </p:nvGrpSpPr>
          <p:grpSpPr>
            <a:xfrm>
              <a:off x="8417859" y="2111410"/>
              <a:ext cx="387886" cy="385172"/>
              <a:chOff x="7835154" y="3706796"/>
              <a:chExt cx="1992438" cy="1978496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72EECE9B-5810-D020-D551-223FFCCB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26" t="42361" r="1421" b="28802"/>
              <a:stretch/>
            </p:blipFill>
            <p:spPr>
              <a:xfrm>
                <a:off x="7835154" y="3706796"/>
                <a:ext cx="1992438" cy="1977662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F296990-4CA5-03D3-3B87-DBADC8152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47" t="73827"/>
              <a:stretch/>
            </p:blipFill>
            <p:spPr>
              <a:xfrm>
                <a:off x="7835154" y="3890352"/>
                <a:ext cx="1992438" cy="179494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A6393B8-6F00-823F-E572-A25237CBE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8" t="78391" r="54305" b="1871"/>
            <a:stretch/>
          </p:blipFill>
          <p:spPr>
            <a:xfrm>
              <a:off x="8417859" y="3125027"/>
              <a:ext cx="381722" cy="38684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71F172E-0630-4DDC-EF69-92E8CDA53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73" t="44475" r="34661" b="28927"/>
            <a:stretch/>
          </p:blipFill>
          <p:spPr>
            <a:xfrm>
              <a:off x="8376805" y="2577337"/>
              <a:ext cx="480669" cy="49814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AE0363-36D9-4242-A1A4-673F5FA5555D}"/>
                </a:ext>
              </a:extLst>
            </p:cNvPr>
            <p:cNvSpPr txBox="1"/>
            <p:nvPr/>
          </p:nvSpPr>
          <p:spPr>
            <a:xfrm>
              <a:off x="8795101" y="2183363"/>
              <a:ext cx="3225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LDA</a:t>
              </a:r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기반 리뷰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카테고리 빈도수 계산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E846CA-7E33-809D-A04D-5A3EF6ADEC02}"/>
                </a:ext>
              </a:extLst>
            </p:cNvPr>
            <p:cNvSpPr txBox="1"/>
            <p:nvPr/>
          </p:nvSpPr>
          <p:spPr>
            <a:xfrm>
              <a:off x="8857474" y="2686785"/>
              <a:ext cx="2827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리뷰 감정 분석 수치화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C15259-387B-D967-BE04-CCCE3E980089}"/>
                </a:ext>
              </a:extLst>
            </p:cNvPr>
            <p:cNvSpPr txBox="1"/>
            <p:nvPr/>
          </p:nvSpPr>
          <p:spPr>
            <a:xfrm>
              <a:off x="8857474" y="3189866"/>
              <a:ext cx="314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허위 의심 리뷰 판별 및 페널티 부여</a:t>
              </a: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4A253D2-536C-14D1-6711-4E7DB663056A}"/>
              </a:ext>
            </a:extLst>
          </p:cNvPr>
          <p:cNvCxnSpPr>
            <a:cxnSpLocks/>
          </p:cNvCxnSpPr>
          <p:nvPr/>
        </p:nvCxnSpPr>
        <p:spPr>
          <a:xfrm>
            <a:off x="2259106" y="4288482"/>
            <a:ext cx="881720" cy="96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6B5B159C-7695-A139-5E1E-98622464F6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6" t="70360" r="44479" b="3268"/>
          <a:stretch/>
        </p:blipFill>
        <p:spPr>
          <a:xfrm>
            <a:off x="3429731" y="4583750"/>
            <a:ext cx="745604" cy="114750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65455D7-989C-A6D8-FE79-E98160D8AC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57639" r="62740" b="22381"/>
          <a:stretch/>
        </p:blipFill>
        <p:spPr>
          <a:xfrm>
            <a:off x="5387789" y="4769407"/>
            <a:ext cx="1118160" cy="9618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3E0830D-63B8-25B9-37BD-31103E8866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8" t="5806" r="8556" b="51533"/>
          <a:stretch/>
        </p:blipFill>
        <p:spPr>
          <a:xfrm>
            <a:off x="7739071" y="4748492"/>
            <a:ext cx="759493" cy="86364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1F38289-24F2-A635-F0B8-387F8FB0BC5D}"/>
              </a:ext>
            </a:extLst>
          </p:cNvPr>
          <p:cNvSpPr txBox="1"/>
          <p:nvPr/>
        </p:nvSpPr>
        <p:spPr>
          <a:xfrm>
            <a:off x="4911011" y="5731257"/>
            <a:ext cx="1191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26200-B18B-F05A-5632-D7399C8FB280}"/>
              </a:ext>
            </a:extLst>
          </p:cNvPr>
          <p:cNvSpPr txBox="1"/>
          <p:nvPr/>
        </p:nvSpPr>
        <p:spPr>
          <a:xfrm>
            <a:off x="5347210" y="5731256"/>
            <a:ext cx="119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배경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입력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CFC7EEC-5D8E-36B5-0AEF-7ACE880883AD}"/>
              </a:ext>
            </a:extLst>
          </p:cNvPr>
          <p:cNvCxnSpPr/>
          <p:nvPr/>
        </p:nvCxnSpPr>
        <p:spPr>
          <a:xfrm>
            <a:off x="6675668" y="5241182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hat gpt - Free technology icons">
            <a:extLst>
              <a:ext uri="{FF2B5EF4-FFF2-40B4-BE49-F238E27FC236}">
                <a16:creationId xmlns:a16="http://schemas.microsoft.com/office/drawing/2014/main" id="{0A40B0EB-40B8-D265-E422-68AADCB6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735" y="4591208"/>
            <a:ext cx="421340" cy="44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CDEDC-8664-1BC5-D6B5-CF5577E8C724}"/>
              </a:ext>
            </a:extLst>
          </p:cNvPr>
          <p:cNvSpPr txBox="1"/>
          <p:nvPr/>
        </p:nvSpPr>
        <p:spPr>
          <a:xfrm>
            <a:off x="7390055" y="5731256"/>
            <a:ext cx="150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DALL-E 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생성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4111B-D65C-1F70-A901-63A6B72DBEB7}"/>
              </a:ext>
            </a:extLst>
          </p:cNvPr>
          <p:cNvSpPr txBox="1"/>
          <p:nvPr/>
        </p:nvSpPr>
        <p:spPr>
          <a:xfrm>
            <a:off x="3140825" y="5731256"/>
            <a:ext cx="1323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이미지 입력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B48D6D-E505-AE21-0567-A8BC8E1E4B69}"/>
              </a:ext>
            </a:extLst>
          </p:cNvPr>
          <p:cNvCxnSpPr/>
          <p:nvPr/>
        </p:nvCxnSpPr>
        <p:spPr>
          <a:xfrm>
            <a:off x="8608720" y="5241182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509887-C361-572E-5591-2A59908B3004}"/>
              </a:ext>
            </a:extLst>
          </p:cNvPr>
          <p:cNvGrpSpPr/>
          <p:nvPr/>
        </p:nvGrpSpPr>
        <p:grpSpPr>
          <a:xfrm>
            <a:off x="10110607" y="4957951"/>
            <a:ext cx="1267578" cy="1441407"/>
            <a:chOff x="10058362" y="4853252"/>
            <a:chExt cx="1138879" cy="129505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493FDC-0483-E1A9-DF7F-5ACAE88B0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28" t="5806" r="8556" b="51533"/>
            <a:stretch/>
          </p:blipFill>
          <p:spPr>
            <a:xfrm>
              <a:off x="10058362" y="4853252"/>
              <a:ext cx="1138879" cy="129505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3A999A-8364-ABB5-E64B-1812A0F01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6" t="70360" r="44479" b="3268"/>
            <a:stretch/>
          </p:blipFill>
          <p:spPr>
            <a:xfrm>
              <a:off x="10352665" y="5000805"/>
              <a:ext cx="745604" cy="114750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66259-A93A-C9AF-67C1-253507418EE4}"/>
              </a:ext>
            </a:extLst>
          </p:cNvPr>
          <p:cNvSpPr txBox="1"/>
          <p:nvPr/>
        </p:nvSpPr>
        <p:spPr>
          <a:xfrm>
            <a:off x="9696253" y="4278241"/>
            <a:ext cx="2096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오운완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3CE89-D6B2-268D-D91E-26E4435C4FB2}"/>
              </a:ext>
            </a:extLst>
          </p:cNvPr>
          <p:cNvSpPr txBox="1"/>
          <p:nvPr/>
        </p:nvSpPr>
        <p:spPr>
          <a:xfrm>
            <a:off x="642600" y="788801"/>
            <a:ext cx="1044695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빈도수 계산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허위 리뷰 페널티 정책을 융합한 알고리즘을 이용하는 </a:t>
            </a:r>
            <a:r>
              <a:rPr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추천 서비스</a:t>
            </a:r>
            <a:r>
              <a: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DALL-E 3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나만의 </a:t>
            </a:r>
            <a:r>
              <a:rPr lang="ko-KR" altLang="en-US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오운완</a:t>
            </a:r>
            <a:r>
              <a:rPr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생성 서비스</a:t>
            </a:r>
            <a:endParaRPr lang="en-US" altLang="ko-KR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 t="46284" r="4302" b="2377"/>
          <a:stretch/>
        </p:blipFill>
        <p:spPr>
          <a:xfrm>
            <a:off x="10980931" y="973561"/>
            <a:ext cx="980304" cy="9593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AD74E4-572C-2171-4EA2-91314D60D05A}"/>
              </a:ext>
            </a:extLst>
          </p:cNvPr>
          <p:cNvCxnSpPr/>
          <p:nvPr/>
        </p:nvCxnSpPr>
        <p:spPr>
          <a:xfrm>
            <a:off x="4253752" y="5241182"/>
            <a:ext cx="860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6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A04C0A-0F0D-71E5-25D8-85077B00F0A5}"/>
              </a:ext>
            </a:extLst>
          </p:cNvPr>
          <p:cNvGrpSpPr/>
          <p:nvPr/>
        </p:nvGrpSpPr>
        <p:grpSpPr>
          <a:xfrm>
            <a:off x="3599738" y="2759586"/>
            <a:ext cx="4992524" cy="1388180"/>
            <a:chOff x="3588344" y="2415585"/>
            <a:chExt cx="4992524" cy="13881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AF0EF0-37D2-6E32-2B12-137A6E71DF65}"/>
                </a:ext>
              </a:extLst>
            </p:cNvPr>
            <p:cNvSpPr/>
            <p:nvPr/>
          </p:nvSpPr>
          <p:spPr>
            <a:xfrm>
              <a:off x="5551206" y="2464937"/>
              <a:ext cx="1066800" cy="609183"/>
            </a:xfrm>
            <a:prstGeom prst="rect">
              <a:avLst/>
            </a:prstGeom>
            <a:solidFill>
              <a:srgbClr val="FFD76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8344" y="3172823"/>
              <a:ext cx="499252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dirty="0">
                  <a:solidFill>
                    <a:srgbClr val="404040"/>
                  </a:solidFill>
                </a:rPr>
                <a:t>데이터 전처리 및 분석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D0DF8D-0DCF-2F7C-3D9F-9F57ADF4B4B3}"/>
                </a:ext>
              </a:extLst>
            </p:cNvPr>
            <p:cNvSpPr txBox="1"/>
            <p:nvPr/>
          </p:nvSpPr>
          <p:spPr>
            <a:xfrm>
              <a:off x="5562600" y="2415585"/>
              <a:ext cx="106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/>
                <a:t>02</a:t>
              </a:r>
              <a:endParaRPr lang="ko-KR" altLang="en-US" sz="4000" b="1" dirty="0"/>
            </a:p>
          </p:txBody>
        </p:sp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ADFEF59A-C6A6-501D-C238-2E81127B5AFB}"/>
              </a:ext>
            </a:extLst>
          </p:cNvPr>
          <p:cNvGrpSpPr/>
          <p:nvPr/>
        </p:nvGrpSpPr>
        <p:grpSpPr>
          <a:xfrm rot="1035451" flipH="1" flipV="1">
            <a:off x="6221356" y="-1264362"/>
            <a:ext cx="7144522" cy="7881157"/>
            <a:chOff x="-1857310" y="-588146"/>
            <a:chExt cx="7200000" cy="640102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DB6A0187-D110-16DE-27B2-0084055F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5F5661A-94C3-97D7-F783-01BEEB8B15C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C8FEDB9-A973-F8B4-DD08-C4FDFFB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36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D77877-4BF8-952E-3E40-6E5DFB01668D}"/>
              </a:ext>
            </a:extLst>
          </p:cNvPr>
          <p:cNvSpPr txBox="1"/>
          <p:nvPr/>
        </p:nvSpPr>
        <p:spPr>
          <a:xfrm>
            <a:off x="135257" y="127983"/>
            <a:ext cx="201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96059"/>
              </p:ext>
            </p:extLst>
          </p:nvPr>
        </p:nvGraphicFramePr>
        <p:xfrm>
          <a:off x="871502" y="1775822"/>
          <a:ext cx="10802634" cy="4660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683">
                  <a:extLst>
                    <a:ext uri="{9D8B030D-6E8A-4147-A177-3AD203B41FA5}">
                      <a16:colId xmlns:a16="http://schemas.microsoft.com/office/drawing/2014/main" val="147397842"/>
                    </a:ext>
                  </a:extLst>
                </a:gridCol>
                <a:gridCol w="1971696">
                  <a:extLst>
                    <a:ext uri="{9D8B030D-6E8A-4147-A177-3AD203B41FA5}">
                      <a16:colId xmlns:a16="http://schemas.microsoft.com/office/drawing/2014/main" val="3008276361"/>
                    </a:ext>
                  </a:extLst>
                </a:gridCol>
                <a:gridCol w="2201752">
                  <a:extLst>
                    <a:ext uri="{9D8B030D-6E8A-4147-A177-3AD203B41FA5}">
                      <a16:colId xmlns:a16="http://schemas.microsoft.com/office/drawing/2014/main" val="109236995"/>
                    </a:ext>
                  </a:extLst>
                </a:gridCol>
                <a:gridCol w="3000831">
                  <a:extLst>
                    <a:ext uri="{9D8B030D-6E8A-4147-A177-3AD203B41FA5}">
                      <a16:colId xmlns:a16="http://schemas.microsoft.com/office/drawing/2014/main" val="4204527846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3088792945"/>
                    </a:ext>
                  </a:extLst>
                </a:gridCol>
              </a:tblGrid>
              <a:tr h="42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Raw Data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수집 기준 일자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Shape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수집 범위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수집 방법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64021"/>
                  </a:ext>
                </a:extLst>
              </a:tr>
              <a:tr h="7231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 체력단련장업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인허가 데이터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2023.11.06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5,910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RPA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16997"/>
                  </a:ext>
                </a:extLst>
              </a:tr>
              <a:tr h="42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2023.11.28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 x 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Python Crawling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462709"/>
                  </a:ext>
                </a:extLst>
              </a:tr>
              <a:tr h="1131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네이버지도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2023.11.28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10,377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강남구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 개수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&lt;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&gt;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헬스장별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리뷰 수에 따라 표본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크기 산정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신뢰수준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95%,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표본오차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10%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Pytho</a:t>
                      </a:r>
                      <a:r>
                        <a:rPr lang="en-US" altLang="ko-KR" sz="14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 Crawling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08120"/>
                  </a:ext>
                </a:extLst>
              </a:tr>
              <a:tr h="518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카카오맵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1,238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강남구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 건수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Pytho</a:t>
                      </a:r>
                      <a:r>
                        <a:rPr lang="en-US" altLang="ko-KR" sz="14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 Crawling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15013"/>
                  </a:ext>
                </a:extLst>
              </a:tr>
              <a:tr h="723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잠백이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 카페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646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Pytho</a:t>
                      </a:r>
                      <a:r>
                        <a:rPr lang="en-US" altLang="ko-KR" sz="14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 Crawling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24490"/>
                  </a:ext>
                </a:extLst>
              </a:tr>
              <a:tr h="518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네이버지도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 정보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2023.11.19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412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강남구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홈 정보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Pytho</a:t>
                      </a:r>
                      <a:r>
                        <a:rPr lang="en-US" altLang="ko-KR" sz="1400" b="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 Crawling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1209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71502" y="915801"/>
            <a:ext cx="1123715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체력단련장업 인허가 데이터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강남구에 영업중인 모든 헬스장 정보 획득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체력단련장업 인허가 데이터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이용하여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각 헬스장의 기본정보와 리뷰 데이터 수집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88074-AE72-0A13-4F73-F856CB833098}"/>
              </a:ext>
            </a:extLst>
          </p:cNvPr>
          <p:cNvSpPr txBox="1"/>
          <p:nvPr/>
        </p:nvSpPr>
        <p:spPr>
          <a:xfrm>
            <a:off x="2000481" y="174149"/>
            <a:ext cx="129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Raw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83717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BD77877-4BF8-952E-3E40-6E5DFB01668D}"/>
              </a:ext>
            </a:extLst>
          </p:cNvPr>
          <p:cNvSpPr txBox="1"/>
          <p:nvPr/>
        </p:nvSpPr>
        <p:spPr>
          <a:xfrm>
            <a:off x="135256" y="127983"/>
            <a:ext cx="202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10416930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지도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</a:t>
            </a:r>
            <a:r>
              <a:rPr lang="ko-KR" alt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헬스장별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기본 정보를 수집</a:t>
            </a:r>
            <a:endParaRPr lang="en-US" altLang="ko-KR" sz="16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지도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리뷰 개수와 리뷰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카카오맵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리뷰를 크롤링하여 데이터베이스에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</a:t>
            </a:r>
            <a:endParaRPr lang="en-US" altLang="ko-KR" sz="16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개수의 편차가 큰 경우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개수에 따라 표본 크기를 구하는 이론적 방법을 통해 리뷰 수집 개수 산정</a:t>
            </a:r>
            <a:r>
              <a:rPr lang="en-US" altLang="ko-KR" sz="16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7700" y="2055495"/>
            <a:ext cx="3196800" cy="4282139"/>
            <a:chOff x="950303" y="1914511"/>
            <a:chExt cx="3346403" cy="441855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4B0892-88C7-E4A0-6690-D692CB02F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44" r="823"/>
            <a:stretch/>
          </p:blipFill>
          <p:spPr>
            <a:xfrm>
              <a:off x="950303" y="2224083"/>
              <a:ext cx="3346403" cy="4108979"/>
            </a:xfrm>
            <a:prstGeom prst="rect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3DFBEA-4AEE-0562-7408-8275F5C84753}"/>
                </a:ext>
              </a:extLst>
            </p:cNvPr>
            <p:cNvSpPr/>
            <p:nvPr/>
          </p:nvSpPr>
          <p:spPr>
            <a:xfrm>
              <a:off x="950303" y="1914511"/>
              <a:ext cx="3346403" cy="309573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네이버 지도</a:t>
              </a:r>
              <a:r>
                <a:rPr lang="en-US" altLang="ko-KR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▶</a:t>
              </a:r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3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헬스장별</a:t>
              </a:r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기본 정보 수집</a:t>
              </a:r>
            </a:p>
          </p:txBody>
        </p:sp>
        <p:sp>
          <p:nvSpPr>
            <p:cNvPr id="56" name="말풍선: 모서리가 둥근 사각형 3">
              <a:extLst>
                <a:ext uri="{FF2B5EF4-FFF2-40B4-BE49-F238E27FC236}">
                  <a16:creationId xmlns:a16="http://schemas.microsoft.com/office/drawing/2014/main" id="{A7C569A0-B33E-1C34-C998-9A7C7611DA88}"/>
                </a:ext>
              </a:extLst>
            </p:cNvPr>
            <p:cNvSpPr/>
            <p:nvPr/>
          </p:nvSpPr>
          <p:spPr>
            <a:xfrm>
              <a:off x="2918440" y="3340401"/>
              <a:ext cx="753694" cy="278601"/>
            </a:xfrm>
            <a:prstGeom prst="wedgeRoundRectCallout">
              <a:avLst>
                <a:gd name="adj1" fmla="val -54807"/>
                <a:gd name="adj2" fmla="val 2799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주소</a:t>
              </a:r>
            </a:p>
          </p:txBody>
        </p:sp>
        <p:sp>
          <p:nvSpPr>
            <p:cNvPr id="58" name="말풍선: 모서리가 둥근 사각형 6">
              <a:extLst>
                <a:ext uri="{FF2B5EF4-FFF2-40B4-BE49-F238E27FC236}">
                  <a16:creationId xmlns:a16="http://schemas.microsoft.com/office/drawing/2014/main" id="{579537F0-5723-3FCD-2BB0-3F075F0864F9}"/>
                </a:ext>
              </a:extLst>
            </p:cNvPr>
            <p:cNvSpPr/>
            <p:nvPr/>
          </p:nvSpPr>
          <p:spPr>
            <a:xfrm>
              <a:off x="2910606" y="3679800"/>
              <a:ext cx="753694" cy="278601"/>
            </a:xfrm>
            <a:prstGeom prst="wedgeRoundRectCallout">
              <a:avLst>
                <a:gd name="adj1" fmla="val -55650"/>
                <a:gd name="adj2" fmla="val 2980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영업시간</a:t>
              </a:r>
            </a:p>
          </p:txBody>
        </p:sp>
        <p:sp>
          <p:nvSpPr>
            <p:cNvPr id="59" name="말풍선: 모서리가 둥근 사각형 7">
              <a:extLst>
                <a:ext uri="{FF2B5EF4-FFF2-40B4-BE49-F238E27FC236}">
                  <a16:creationId xmlns:a16="http://schemas.microsoft.com/office/drawing/2014/main" id="{959E0382-5E8B-029E-31CA-D02A259AA0F8}"/>
                </a:ext>
              </a:extLst>
            </p:cNvPr>
            <p:cNvSpPr/>
            <p:nvPr/>
          </p:nvSpPr>
          <p:spPr>
            <a:xfrm>
              <a:off x="2910606" y="4022482"/>
              <a:ext cx="753694" cy="278601"/>
            </a:xfrm>
            <a:prstGeom prst="wedgeRoundRectCallout">
              <a:avLst>
                <a:gd name="adj1" fmla="val -54628"/>
                <a:gd name="adj2" fmla="val -2648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전화번호</a:t>
              </a:r>
            </a:p>
          </p:txBody>
        </p:sp>
        <p:sp>
          <p:nvSpPr>
            <p:cNvPr id="60" name="말풍선: 모서리가 둥근 사각형 9">
              <a:extLst>
                <a:ext uri="{FF2B5EF4-FFF2-40B4-BE49-F238E27FC236}">
                  <a16:creationId xmlns:a16="http://schemas.microsoft.com/office/drawing/2014/main" id="{95F07441-727C-000F-CF53-B670E42DD15B}"/>
                </a:ext>
              </a:extLst>
            </p:cNvPr>
            <p:cNvSpPr/>
            <p:nvPr/>
          </p:nvSpPr>
          <p:spPr>
            <a:xfrm>
              <a:off x="2910606" y="5419912"/>
              <a:ext cx="753694" cy="278601"/>
            </a:xfrm>
            <a:prstGeom prst="wedgeRoundRectCallout">
              <a:avLst>
                <a:gd name="adj1" fmla="val -56304"/>
                <a:gd name="adj2" fmla="val 229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편의</a:t>
              </a:r>
            </a:p>
          </p:txBody>
        </p:sp>
        <p:sp>
          <p:nvSpPr>
            <p:cNvPr id="61" name="말풍선: 모서리가 둥근 사각형 10">
              <a:extLst>
                <a:ext uri="{FF2B5EF4-FFF2-40B4-BE49-F238E27FC236}">
                  <a16:creationId xmlns:a16="http://schemas.microsoft.com/office/drawing/2014/main" id="{C4622DD2-2D19-E92E-0825-0DD6F7653422}"/>
                </a:ext>
              </a:extLst>
            </p:cNvPr>
            <p:cNvSpPr/>
            <p:nvPr/>
          </p:nvSpPr>
          <p:spPr>
            <a:xfrm>
              <a:off x="2910606" y="4365164"/>
              <a:ext cx="753694" cy="278601"/>
            </a:xfrm>
            <a:prstGeom prst="wedgeRoundRectCallout">
              <a:avLst>
                <a:gd name="adj1" fmla="val 55444"/>
                <a:gd name="adj2" fmla="val -21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가격표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6707" y="635744"/>
            <a:ext cx="351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지도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’, ‘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72A72-7ABE-AB16-1A78-34CE8B62C0DF}"/>
              </a:ext>
            </a:extLst>
          </p:cNvPr>
          <p:cNvSpPr txBox="1"/>
          <p:nvPr/>
        </p:nvSpPr>
        <p:spPr>
          <a:xfrm>
            <a:off x="1925656" y="163225"/>
            <a:ext cx="14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데이터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45302" y="2055495"/>
            <a:ext cx="3197402" cy="4205123"/>
            <a:chOff x="7965898" y="1901177"/>
            <a:chExt cx="3347033" cy="43390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D8DDAC7-5EC4-B03F-81DA-3B30EA22C1D2}"/>
                </a:ext>
              </a:extLst>
            </p:cNvPr>
            <p:cNvGrpSpPr/>
            <p:nvPr/>
          </p:nvGrpSpPr>
          <p:grpSpPr>
            <a:xfrm>
              <a:off x="7965898" y="1901177"/>
              <a:ext cx="3347033" cy="4339082"/>
              <a:chOff x="8365478" y="2144546"/>
              <a:chExt cx="3315864" cy="4261704"/>
            </a:xfrm>
            <a:solidFill>
              <a:srgbClr val="FFC000"/>
            </a:solidFill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743DAD52-DC17-79E2-ECA9-AA60D0A93F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834" r="2016" b="2189"/>
              <a:stretch/>
            </p:blipFill>
            <p:spPr>
              <a:xfrm>
                <a:off x="8365478" y="2457002"/>
                <a:ext cx="3315864" cy="3949248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A729131-DAC9-C024-AB2B-A5D94BC691DD}"/>
                  </a:ext>
                </a:extLst>
              </p:cNvPr>
              <p:cNvSpPr/>
              <p:nvPr/>
            </p:nvSpPr>
            <p:spPr>
              <a:xfrm>
                <a:off x="8365478" y="2144546"/>
                <a:ext cx="3315864" cy="304442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카카오맵</a:t>
                </a:r>
                <a:r>
                  <a:rPr lang="ko-KR" altLang="en-US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▶</a:t>
                </a:r>
                <a:r>
                  <a:rPr lang="en-US" altLang="ko-KR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&lt;</a:t>
                </a:r>
                <a:r>
                  <a:rPr lang="ko-KR" altLang="en-US" sz="1400" b="1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카카오맵</a:t>
                </a:r>
                <a:r>
                  <a:rPr lang="en-US" altLang="ko-KR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_</a:t>
                </a:r>
                <a:r>
                  <a:rPr lang="ko-KR" altLang="en-US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리뷰</a:t>
                </a:r>
                <a:r>
                  <a:rPr lang="en-US" altLang="ko-KR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&gt; </a:t>
                </a:r>
                <a:r>
                  <a:rPr lang="ko-KR" altLang="en-US" sz="14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테이블</a:t>
                </a:r>
              </a:p>
            </p:txBody>
          </p:sp>
        </p:grpSp>
        <p:sp>
          <p:nvSpPr>
            <p:cNvPr id="54" name="말풍선: 모서리가 둥근 사각형 1">
              <a:extLst>
                <a:ext uri="{FF2B5EF4-FFF2-40B4-BE49-F238E27FC236}">
                  <a16:creationId xmlns:a16="http://schemas.microsoft.com/office/drawing/2014/main" id="{FBE82D76-F4BE-DC0C-53BA-ECED17D6A075}"/>
                </a:ext>
              </a:extLst>
            </p:cNvPr>
            <p:cNvSpPr/>
            <p:nvPr/>
          </p:nvSpPr>
          <p:spPr>
            <a:xfrm>
              <a:off x="10040846" y="3184147"/>
              <a:ext cx="753694" cy="278601"/>
            </a:xfrm>
            <a:prstGeom prst="wedgeRoundRectCallout">
              <a:avLst>
                <a:gd name="adj1" fmla="val 23221"/>
                <a:gd name="adj2" fmla="val 6896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418F4D-4913-EA3E-D9BE-16178CB01D27}"/>
              </a:ext>
            </a:extLst>
          </p:cNvPr>
          <p:cNvSpPr/>
          <p:nvPr/>
        </p:nvSpPr>
        <p:spPr>
          <a:xfrm>
            <a:off x="4480266" y="3661054"/>
            <a:ext cx="3127473" cy="480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57627" y="2047577"/>
            <a:ext cx="3267573" cy="4208480"/>
            <a:chOff x="7857627" y="2047577"/>
            <a:chExt cx="3267573" cy="42084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80A8DB-ACE8-BF3D-6EAB-D401CB1D5E44}"/>
                </a:ext>
              </a:extLst>
            </p:cNvPr>
            <p:cNvSpPr/>
            <p:nvPr/>
          </p:nvSpPr>
          <p:spPr>
            <a:xfrm>
              <a:off x="7857627" y="2047577"/>
              <a:ext cx="3267573" cy="290861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네이버 카페 </a:t>
              </a:r>
              <a:r>
                <a:rPr lang="ko-KR" altLang="en-US" sz="13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잠백이</a:t>
              </a:r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▶</a:t>
              </a:r>
              <a:r>
                <a:rPr lang="en-US" altLang="ko-KR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&lt;</a:t>
              </a:r>
              <a:r>
                <a:rPr lang="ko-KR" altLang="en-US" sz="13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잠백이</a:t>
              </a:r>
              <a:r>
                <a:rPr lang="en-US" altLang="ko-KR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</a:t>
              </a:r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</a:t>
              </a:r>
              <a:r>
                <a:rPr lang="en-US" altLang="ko-KR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13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D910A79-86F1-CB57-B6C3-FBA487003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777" b="351"/>
            <a:stretch/>
          </p:blipFill>
          <p:spPr>
            <a:xfrm>
              <a:off x="7857627" y="2355510"/>
              <a:ext cx="3267573" cy="39005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말풍선: 모서리가 둥근 사각형 2">
              <a:extLst>
                <a:ext uri="{FF2B5EF4-FFF2-40B4-BE49-F238E27FC236}">
                  <a16:creationId xmlns:a16="http://schemas.microsoft.com/office/drawing/2014/main" id="{A9FC62AC-CB32-164B-BA65-9882A3768CB7}"/>
                </a:ext>
              </a:extLst>
            </p:cNvPr>
            <p:cNvSpPr/>
            <p:nvPr/>
          </p:nvSpPr>
          <p:spPr>
            <a:xfrm>
              <a:off x="9706780" y="4855078"/>
              <a:ext cx="567659" cy="202051"/>
            </a:xfrm>
            <a:prstGeom prst="wedgeRoundRectCallout">
              <a:avLst>
                <a:gd name="adj1" fmla="val -45061"/>
                <a:gd name="adj2" fmla="val 760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60638-0135-02DF-9704-A9865B430333}"/>
                </a:ext>
              </a:extLst>
            </p:cNvPr>
            <p:cNvSpPr/>
            <p:nvPr/>
          </p:nvSpPr>
          <p:spPr>
            <a:xfrm>
              <a:off x="7857627" y="4750751"/>
              <a:ext cx="1795033" cy="14038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38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49ED2-E4B7-A80E-A9CD-42DB52C82550}"/>
              </a:ext>
            </a:extLst>
          </p:cNvPr>
          <p:cNvSpPr txBox="1"/>
          <p:nvPr/>
        </p:nvSpPr>
        <p:spPr>
          <a:xfrm>
            <a:off x="496708" y="635744"/>
            <a:ext cx="4551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가격정보 및 리뷰이벤트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8147-0A63-651E-AF36-069066AC3BD0}"/>
              </a:ext>
            </a:extLst>
          </p:cNvPr>
          <p:cNvSpPr txBox="1"/>
          <p:nvPr/>
        </p:nvSpPr>
        <p:spPr>
          <a:xfrm>
            <a:off x="633555" y="1020391"/>
            <a:ext cx="1096789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헬스업계 특성상 가격표시제가 이행되지 않아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직접 조사 방법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가격 데이터 수집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작성에 대가를 제공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헬스장을 선별하고 리뷰 작성에 대하여 제공한 할인 금액을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할인율로 표준화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화살표: 오른쪽 44">
            <a:extLst>
              <a:ext uri="{FF2B5EF4-FFF2-40B4-BE49-F238E27FC236}">
                <a16:creationId xmlns:a16="http://schemas.microsoft.com/office/drawing/2014/main" id="{2AF72A33-0837-8CB9-A6B6-3F0EA8228C08}"/>
              </a:ext>
            </a:extLst>
          </p:cNvPr>
          <p:cNvSpPr/>
          <p:nvPr/>
        </p:nvSpPr>
        <p:spPr>
          <a:xfrm>
            <a:off x="4398042" y="2686091"/>
            <a:ext cx="361950" cy="380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17" y="2001781"/>
            <a:ext cx="2392386" cy="17942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A9EDC5-72FE-E97B-03E6-21C1BC939D58}"/>
              </a:ext>
            </a:extLst>
          </p:cNvPr>
          <p:cNvGrpSpPr/>
          <p:nvPr/>
        </p:nvGrpSpPr>
        <p:grpSpPr>
          <a:xfrm>
            <a:off x="5462360" y="1806218"/>
            <a:ext cx="5532865" cy="2311446"/>
            <a:chOff x="9486725" y="2045831"/>
            <a:chExt cx="6939379" cy="29197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3973" r="545" b="57565"/>
            <a:stretch/>
          </p:blipFill>
          <p:spPr>
            <a:xfrm>
              <a:off x="9491848" y="2422151"/>
              <a:ext cx="6934256" cy="25077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80A8DB-ACE8-BF3D-6EAB-D401CB1D5E44}"/>
                </a:ext>
              </a:extLst>
            </p:cNvPr>
            <p:cNvSpPr/>
            <p:nvPr/>
          </p:nvSpPr>
          <p:spPr>
            <a:xfrm>
              <a:off x="9486725" y="2045831"/>
              <a:ext cx="6934254" cy="348605"/>
            </a:xfrm>
            <a:prstGeom prst="rect">
              <a:avLst/>
            </a:prstGeom>
            <a:solidFill>
              <a:srgbClr val="FFF3D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네이버지도</a:t>
              </a:r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</a:t>
              </a:r>
              <a:r>
                <a:rPr lang="ko-KR" altLang="en-US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가격정보</a:t>
              </a:r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2210301" y="2422151"/>
              <a:ext cx="4210678" cy="25434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F69B5D-3602-BF26-4F91-52D62CD8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17" y="4540561"/>
            <a:ext cx="2392386" cy="2113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27E5A3-35F3-F853-98F8-DBA6A01CDD83}"/>
              </a:ext>
            </a:extLst>
          </p:cNvPr>
          <p:cNvSpPr txBox="1"/>
          <p:nvPr/>
        </p:nvSpPr>
        <p:spPr>
          <a:xfrm>
            <a:off x="135256" y="127983"/>
            <a:ext cx="204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951EC-4648-8465-B1B3-C226344B7F21}"/>
              </a:ext>
            </a:extLst>
          </p:cNvPr>
          <p:cNvSpPr txBox="1"/>
          <p:nvPr/>
        </p:nvSpPr>
        <p:spPr>
          <a:xfrm>
            <a:off x="1957619" y="170354"/>
            <a:ext cx="14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기타 데이터</a:t>
            </a:r>
            <a:endParaRPr lang="ko-KR" altLang="en-US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화살표: 오른쪽 44">
            <a:extLst>
              <a:ext uri="{FF2B5EF4-FFF2-40B4-BE49-F238E27FC236}">
                <a16:creationId xmlns:a16="http://schemas.microsoft.com/office/drawing/2014/main" id="{78783E6B-A3E7-8A28-6C26-B2DC9B57FC8D}"/>
              </a:ext>
            </a:extLst>
          </p:cNvPr>
          <p:cNvSpPr/>
          <p:nvPr/>
        </p:nvSpPr>
        <p:spPr>
          <a:xfrm>
            <a:off x="4398042" y="5224793"/>
            <a:ext cx="361950" cy="380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132E16-4422-AB32-8A46-19EF12953AA3}"/>
              </a:ext>
            </a:extLst>
          </p:cNvPr>
          <p:cNvGrpSpPr/>
          <p:nvPr/>
        </p:nvGrpSpPr>
        <p:grpSpPr>
          <a:xfrm>
            <a:off x="5462360" y="4573954"/>
            <a:ext cx="5683691" cy="2114680"/>
            <a:chOff x="5384903" y="3997449"/>
            <a:chExt cx="5683691" cy="21146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9A7A56-15E2-FA20-B1DC-A262D7B98262}"/>
                </a:ext>
              </a:extLst>
            </p:cNvPr>
            <p:cNvSpPr/>
            <p:nvPr/>
          </p:nvSpPr>
          <p:spPr>
            <a:xfrm>
              <a:off x="5384903" y="3997449"/>
              <a:ext cx="5683685" cy="291344"/>
            </a:xfrm>
            <a:prstGeom prst="rect">
              <a:avLst/>
            </a:prstGeom>
            <a:solidFill>
              <a:srgbClr val="FFF3D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리뷰이벤트</a:t>
              </a:r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1300" b="1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F1612AF-6A7B-A0C2-7A55-C5C03DF9C694}"/>
                </a:ext>
              </a:extLst>
            </p:cNvPr>
            <p:cNvGrpSpPr/>
            <p:nvPr/>
          </p:nvGrpSpPr>
          <p:grpSpPr>
            <a:xfrm>
              <a:off x="5384903" y="4306816"/>
              <a:ext cx="5683691" cy="1805313"/>
              <a:chOff x="5384903" y="4306816"/>
              <a:chExt cx="5683691" cy="1805313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5158D53-7094-1AD6-A6AF-4EA4CB36F67F}"/>
                  </a:ext>
                </a:extLst>
              </p:cNvPr>
              <p:cNvGrpSpPr/>
              <p:nvPr/>
            </p:nvGrpSpPr>
            <p:grpSpPr>
              <a:xfrm>
                <a:off x="5384903" y="4306816"/>
                <a:ext cx="5683691" cy="1805313"/>
                <a:chOff x="6986639" y="4063298"/>
                <a:chExt cx="4435555" cy="1384738"/>
              </a:xfrm>
            </p:grpSpPr>
            <p:pic>
              <p:nvPicPr>
                <p:cNvPr id="16" name="그림 15" descr="텍스트, 번호, 폰트, 라인이(가) 표시된 사진&#10;&#10;자동 생성된 설명">
                  <a:extLst>
                    <a:ext uri="{FF2B5EF4-FFF2-40B4-BE49-F238E27FC236}">
                      <a16:creationId xmlns:a16="http://schemas.microsoft.com/office/drawing/2014/main" id="{95FC5866-DA47-33BA-9697-AF2EB1196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14" r="97879"/>
                <a:stretch/>
              </p:blipFill>
              <p:spPr>
                <a:xfrm>
                  <a:off x="6986639" y="4063298"/>
                  <a:ext cx="106138" cy="13847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4" name="그림 23" descr="텍스트, 번호, 폰트, 라인이(가) 표시된 사진&#10;&#10;자동 생성된 설명">
                  <a:extLst>
                    <a:ext uri="{FF2B5EF4-FFF2-40B4-BE49-F238E27FC236}">
                      <a16:creationId xmlns:a16="http://schemas.microsoft.com/office/drawing/2014/main" id="{2B94D4F4-EFD5-3761-20B9-DA65F6822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75" t="3927" r="-365" b="987"/>
                <a:stretch/>
              </p:blipFill>
              <p:spPr>
                <a:xfrm>
                  <a:off x="7104344" y="4063298"/>
                  <a:ext cx="4317850" cy="13847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93495B1-24B1-1A76-04F2-A888D2E3CA59}"/>
                  </a:ext>
                </a:extLst>
              </p:cNvPr>
              <p:cNvSpPr/>
              <p:nvPr/>
            </p:nvSpPr>
            <p:spPr>
              <a:xfrm>
                <a:off x="10465899" y="4310512"/>
                <a:ext cx="602689" cy="18016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BCFCC8-A932-87BE-FFBF-79EC37A4D2C1}"/>
              </a:ext>
            </a:extLst>
          </p:cNvPr>
          <p:cNvSpPr/>
          <p:nvPr/>
        </p:nvSpPr>
        <p:spPr>
          <a:xfrm>
            <a:off x="1614106" y="6431692"/>
            <a:ext cx="1289731" cy="160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5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04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000" b="1" dirty="0" err="1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89175"/>
              </p:ext>
            </p:extLst>
          </p:nvPr>
        </p:nvGraphicFramePr>
        <p:xfrm>
          <a:off x="783199" y="1609725"/>
          <a:ext cx="10625602" cy="487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1">
                  <a:extLst>
                    <a:ext uri="{9D8B030D-6E8A-4147-A177-3AD203B41FA5}">
                      <a16:colId xmlns:a16="http://schemas.microsoft.com/office/drawing/2014/main" val="459119790"/>
                    </a:ext>
                  </a:extLst>
                </a:gridCol>
                <a:gridCol w="3247390">
                  <a:extLst>
                    <a:ext uri="{9D8B030D-6E8A-4147-A177-3AD203B41FA5}">
                      <a16:colId xmlns:a16="http://schemas.microsoft.com/office/drawing/2014/main" val="1732704479"/>
                    </a:ext>
                  </a:extLst>
                </a:gridCol>
                <a:gridCol w="3858591">
                  <a:extLst>
                    <a:ext uri="{9D8B030D-6E8A-4147-A177-3AD203B41FA5}">
                      <a16:colId xmlns:a16="http://schemas.microsoft.com/office/drawing/2014/main" val="3407655040"/>
                    </a:ext>
                  </a:extLst>
                </a:gridCol>
                <a:gridCol w="2311460">
                  <a:extLst>
                    <a:ext uri="{9D8B030D-6E8A-4147-A177-3AD203B41FA5}">
                      <a16:colId xmlns:a16="http://schemas.microsoft.com/office/drawing/2014/main" val="2840066979"/>
                    </a:ext>
                  </a:extLst>
                </a:gridCol>
              </a:tblGrid>
              <a:tr h="309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(DB)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전처리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요소기술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48213"/>
                  </a:ext>
                </a:extLst>
              </a:tr>
              <a:tr h="619904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_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체력단련장업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_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영업 중인 헬스장 추출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(3,648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영업상태명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이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영업중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이 아닌 사업장 제거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(2,258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건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RPA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&lt;Filter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Data Table&gt;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77332"/>
                  </a:ext>
                </a:extLst>
              </a:tr>
              <a:tr h="4960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도로명주소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’,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등록사업장명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열만 유지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미사용 열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제거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(32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 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RPA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&lt;Remove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Data Column&gt;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16365"/>
                  </a:ext>
                </a:extLst>
              </a:tr>
              <a:tr h="6199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네이버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카카오 지도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크롤링을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위한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검색명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‘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도로명주소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열의 일부와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등록사업장명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열을 병합하여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검색명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RPA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&lt;For Each Excel Row, Add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Data Column, Assign&gt;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872040"/>
                  </a:ext>
                </a:extLst>
              </a:tr>
              <a:tr h="655447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분석 대상이 아닌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사업장 제거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(159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타업종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사업장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요가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복싱 등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중복 인허가 사업장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연락처와 영업시간을 알 수 없는 사업장</a:t>
                      </a:r>
                      <a:r>
                        <a:rPr lang="en-US" altLang="ko-KR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제거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Excel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07689"/>
                  </a:ext>
                </a:extLst>
              </a:tr>
              <a:tr h="619904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헬스장 사업장명 표준화 작업</a:t>
                      </a:r>
                      <a:endParaRPr lang="en-US" altLang="ko-KR" sz="1300" b="0" i="0" kern="1200" dirty="0">
                        <a:solidFill>
                          <a:schemeClr val="dk1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RE:BORN FIT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→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리본핏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→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강남점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Excel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76153"/>
                  </a:ext>
                </a:extLst>
              </a:tr>
              <a:tr h="49607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잠백이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_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리뷰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네이버 카페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강남구 위치 헬스장에 관한 게시글만 추출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헬스장이 위치한 지역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조사를 통해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열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생성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Excel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46345"/>
                  </a:ext>
                </a:extLst>
              </a:tr>
              <a:tr h="496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표준화된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사업장명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라벨링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에이블짐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다녀온 후기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~!!”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→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에이블짐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강남역점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Excel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825750"/>
                  </a:ext>
                </a:extLst>
              </a:tr>
              <a:tr h="496079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게시글</a:t>
                      </a: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유형 </a:t>
                      </a:r>
                      <a:r>
                        <a:rPr lang="ko-KR" alt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라벨링</a:t>
                      </a:r>
                      <a:endParaRPr lang="en-US" altLang="ko-KR" sz="1300" b="0" i="0" kern="1200" dirty="0">
                        <a:solidFill>
                          <a:schemeClr val="dk1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게시글의 성격에 따라 글 유형을 광고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이벤트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후기로 분류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Excel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8996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D2B7E-4EF4-DBE1-9D75-10CE42F33A8E}"/>
              </a:ext>
            </a:extLst>
          </p:cNvPr>
          <p:cNvSpPr txBox="1"/>
          <p:nvPr/>
        </p:nvSpPr>
        <p:spPr>
          <a:xfrm>
            <a:off x="2177591" y="179531"/>
            <a:ext cx="1781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Raw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전처리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D576F-483C-6565-3FBC-DC6B6C0F706B}"/>
              </a:ext>
            </a:extLst>
          </p:cNvPr>
          <p:cNvSpPr txBox="1"/>
          <p:nvPr/>
        </p:nvSpPr>
        <p:spPr>
          <a:xfrm>
            <a:off x="496706" y="635744"/>
            <a:ext cx="6868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체력단련장업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인허가 데이터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잠백이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FC59-FDCA-8756-7245-E9D36CB8901F}"/>
              </a:ext>
            </a:extLst>
          </p:cNvPr>
          <p:cNvSpPr txBox="1"/>
          <p:nvPr/>
        </p:nvSpPr>
        <p:spPr>
          <a:xfrm>
            <a:off x="825180" y="1026784"/>
            <a:ext cx="939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Excel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통해 열 삭제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 추가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표준화 등 데이터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59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3D2B7E-4EF4-DBE1-9D75-10CE42F33A8E}"/>
              </a:ext>
            </a:extLst>
          </p:cNvPr>
          <p:cNvSpPr txBox="1"/>
          <p:nvPr/>
        </p:nvSpPr>
        <p:spPr>
          <a:xfrm>
            <a:off x="2254183" y="174149"/>
            <a:ext cx="165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</a:t>
            </a:r>
            <a:endParaRPr lang="ko-KR" altLang="en-US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06261"/>
              </p:ext>
            </p:extLst>
          </p:nvPr>
        </p:nvGraphicFramePr>
        <p:xfrm>
          <a:off x="544240" y="1162049"/>
          <a:ext cx="11103520" cy="5066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353">
                  <a:extLst>
                    <a:ext uri="{9D8B030D-6E8A-4147-A177-3AD203B41FA5}">
                      <a16:colId xmlns:a16="http://schemas.microsoft.com/office/drawing/2014/main" val="147397842"/>
                    </a:ext>
                  </a:extLst>
                </a:gridCol>
                <a:gridCol w="1270472">
                  <a:extLst>
                    <a:ext uri="{9D8B030D-6E8A-4147-A177-3AD203B41FA5}">
                      <a16:colId xmlns:a16="http://schemas.microsoft.com/office/drawing/2014/main" val="3946386823"/>
                    </a:ext>
                  </a:extLst>
                </a:gridCol>
                <a:gridCol w="4650299">
                  <a:extLst>
                    <a:ext uri="{9D8B030D-6E8A-4147-A177-3AD203B41FA5}">
                      <a16:colId xmlns:a16="http://schemas.microsoft.com/office/drawing/2014/main" val="2110486427"/>
                    </a:ext>
                  </a:extLst>
                </a:gridCol>
                <a:gridCol w="3479396">
                  <a:extLst>
                    <a:ext uri="{9D8B030D-6E8A-4147-A177-3AD203B41FA5}">
                      <a16:colId xmlns:a16="http://schemas.microsoft.com/office/drawing/2014/main" val="4212803181"/>
                    </a:ext>
                  </a:extLst>
                </a:gridCol>
              </a:tblGrid>
              <a:tr h="28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테이블명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Shape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항목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설명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64021"/>
                  </a:ext>
                </a:extLst>
              </a:tr>
              <a:tr h="490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체력단련장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3651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등록사업장명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검색명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서울시에서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23.11.06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기준 영업중인 체력단련장업 정보에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크롤링을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위한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검색명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추가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16997"/>
                  </a:ext>
                </a:extLst>
              </a:tr>
              <a:tr h="490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강남구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_URL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 x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검색명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네이버홈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 리뷰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카카오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체력단련장업 중 강남구에 해당하는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크롤링을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위한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URL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항목 추가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457219"/>
                  </a:ext>
                </a:extLst>
              </a:tr>
              <a:tr h="490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네이버지도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10377 x 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네이버지도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표본크기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리뷰번호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리뷰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 지도에 등록된 강남구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위치한 각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헬스장별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 내용 및 건수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57213"/>
                  </a:ext>
                </a:extLst>
              </a:tr>
              <a:tr h="490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카카오맵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1238 x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카카오리뷰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카카오맵에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등록된 강남구에 위치한 각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헬스장별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 내용 및 건수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40520"/>
                  </a:ext>
                </a:extLst>
              </a:tr>
              <a:tr h="490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리뷰수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2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강남구에 위치한 각 헬스장의 네이버 지도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URL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및 리뷰 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083738"/>
                  </a:ext>
                </a:extLst>
              </a:tr>
              <a:tr h="435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잠백이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강남구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113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8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URL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 날짜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유형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잠백이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리뷰 데이터에서 강남구에 해당하는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게시글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추출 및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게시글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홍보 구분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86797"/>
                  </a:ext>
                </a:extLst>
              </a:tr>
              <a:tr h="465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리뷰이벤트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24 x 10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_URL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출처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진행상황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정가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할인가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할인금액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할인율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baseline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증정품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상세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 및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잠백이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리뷰 이벤트 진행 헬스장과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할인 내용 및 할인율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54893"/>
                  </a:ext>
                </a:extLst>
              </a:tr>
              <a:tr h="4357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영업시간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6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개점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폐점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토요일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일요일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연중무휴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홈 기본정보 데이터를 기반으로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영업시간 데이터 분리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1178"/>
                  </a:ext>
                </a:extLst>
              </a:tr>
              <a:tr h="4495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가격정보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4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일일권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개월권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년권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홈 기본정보 데이터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기반으로 가격 정보 데이터 분리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부족한 가격 정보는 직접 전화를 통해 추가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64845"/>
                  </a:ext>
                </a:extLst>
              </a:tr>
              <a:tr h="465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네이버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사업장유형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338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x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사업장명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사업장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유형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체인점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여성전용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반려동물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동반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격투기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부가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요가  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_GX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홈 기본정보 데이터 기반으로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사업장 유형 및 기타 프로그램 데이터 분리</a:t>
                      </a:r>
                    </a:p>
                  </a:txBody>
                  <a:tcPr marL="115384" marR="115384" marT="57692" marB="57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22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04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000" b="1" dirty="0" err="1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58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1A45B-FDD8-9824-D8A9-6756FF6DF369}"/>
              </a:ext>
            </a:extLst>
          </p:cNvPr>
          <p:cNvSpPr txBox="1"/>
          <p:nvPr/>
        </p:nvSpPr>
        <p:spPr>
          <a:xfrm>
            <a:off x="135257" y="127983"/>
            <a:ext cx="2827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모델링 </a:t>
            </a:r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(ERD)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588577" y="1956442"/>
            <a:ext cx="1632508" cy="297654"/>
          </a:xfrm>
          <a:prstGeom prst="rect">
            <a:avLst/>
          </a:prstGeom>
          <a:solidFill>
            <a:srgbClr val="B1DDF0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 데이터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588577" y="1551089"/>
            <a:ext cx="1632508" cy="297654"/>
          </a:xfrm>
          <a:prstGeom prst="rect">
            <a:avLst/>
          </a:prstGeom>
          <a:solidFill>
            <a:srgbClr val="FBFFDB"/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588577" y="2817148"/>
            <a:ext cx="1632508" cy="2976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FK</a:t>
            </a:r>
            <a:endParaRPr lang="ko-KR" altLang="en-US" sz="14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88577" y="2411795"/>
            <a:ext cx="1632508" cy="2976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PK</a:t>
            </a:r>
            <a:endParaRPr lang="ko-KR" altLang="en-US" sz="14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642600" y="788801"/>
            <a:ext cx="939213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상세 항목 정의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(ERD)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Raw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파생 데이터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88576" y="3795840"/>
            <a:ext cx="3662130" cy="3351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생성을 위한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94" y="4154894"/>
            <a:ext cx="3646811" cy="240407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6" name="Picture 16" descr="데이터베이스] MySQL-1">
            <a:extLst>
              <a:ext uri="{FF2B5EF4-FFF2-40B4-BE49-F238E27FC236}">
                <a16:creationId xmlns:a16="http://schemas.microsoft.com/office/drawing/2014/main" id="{DFE276D8-22C7-6DD3-7667-60321FC4A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17788" r="8423" b="17744"/>
          <a:stretch/>
        </p:blipFill>
        <p:spPr bwMode="auto">
          <a:xfrm>
            <a:off x="10156189" y="3181179"/>
            <a:ext cx="1094516" cy="5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47600" y="1579869"/>
            <a:ext cx="5129082" cy="4963702"/>
            <a:chOff x="1343434" y="1613233"/>
            <a:chExt cx="5306911" cy="53069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3333" r="4618" b="3166"/>
            <a:stretch/>
          </p:blipFill>
          <p:spPr>
            <a:xfrm>
              <a:off x="1343434" y="1613233"/>
              <a:ext cx="5306911" cy="53069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6B4796D-F8C0-4559-FD50-9CD98D2D64DF}"/>
                </a:ext>
              </a:extLst>
            </p:cNvPr>
            <p:cNvSpPr/>
            <p:nvPr/>
          </p:nvSpPr>
          <p:spPr>
            <a:xfrm>
              <a:off x="4943475" y="4629150"/>
              <a:ext cx="1533525" cy="20478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2489" y="2035346"/>
              <a:ext cx="1219511" cy="1917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97802" y="5270013"/>
              <a:ext cx="1224869" cy="182999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52489" y="3163025"/>
              <a:ext cx="1219511" cy="179109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44650" y="2032694"/>
              <a:ext cx="1248897" cy="22140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44650" y="3414862"/>
              <a:ext cx="1248897" cy="2144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44650" y="5851050"/>
              <a:ext cx="1248897" cy="18210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2489" y="4823061"/>
              <a:ext cx="1219511" cy="2014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2489" y="3366035"/>
              <a:ext cx="1219511" cy="17844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00231" y="2043212"/>
              <a:ext cx="1254406" cy="21088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100231" y="3195504"/>
              <a:ext cx="1254406" cy="2193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00231" y="3912327"/>
              <a:ext cx="1254406" cy="1944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00231" y="5483071"/>
              <a:ext cx="1224869" cy="2012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6009145" y="4912659"/>
            <a:ext cx="1579432" cy="182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651" y="5921672"/>
            <a:ext cx="1237548" cy="30777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7651" y="6369347"/>
            <a:ext cx="1237548" cy="30777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9" y="2106388"/>
            <a:ext cx="5799600" cy="36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642600" y="977192"/>
            <a:ext cx="112090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서울시의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거주 인구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직장 인구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헬스장 분포와 함께 비교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세대의 총 인구수와 행정구별 헬스장 분포를 기반으로 최종 서비스 지역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 내 헬스장 분포와 각 헬스장별 기본 정보 확인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78" y="2106388"/>
            <a:ext cx="5799600" cy="36432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60515" y="5921672"/>
            <a:ext cx="5497669" cy="307778"/>
            <a:chOff x="406706" y="5654624"/>
            <a:chExt cx="5497669" cy="307778"/>
          </a:xfrm>
        </p:grpSpPr>
        <p:sp>
          <p:nvSpPr>
            <p:cNvPr id="14" name="TextBox 13"/>
            <p:cNvSpPr txBox="1"/>
            <p:nvPr/>
          </p:nvSpPr>
          <p:spPr>
            <a:xfrm>
              <a:off x="406706" y="5654624"/>
              <a:ext cx="2500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2030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총 인구수 상위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행정구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02244" y="5654625"/>
              <a:ext cx="31021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강남구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서초구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송파구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영등포구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0515" y="6369348"/>
            <a:ext cx="5497668" cy="307777"/>
            <a:chOff x="406706" y="5654624"/>
            <a:chExt cx="5497668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06706" y="5654624"/>
              <a:ext cx="2500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헬스장 수 상위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행정구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02243" y="5654624"/>
              <a:ext cx="31021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강남구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송파구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서초구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강서구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마포구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6391302" y="6075561"/>
            <a:ext cx="309987" cy="381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15204" y="6004575"/>
            <a:ext cx="459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sz="2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 헬스장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12610" y="5099027"/>
            <a:ext cx="527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3278" y="5031146"/>
            <a:ext cx="527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송파구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6967" y="5271111"/>
            <a:ext cx="527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서초구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2870" y="4789756"/>
            <a:ext cx="527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9672" y="4831091"/>
            <a:ext cx="527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마포구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8329B-C4D9-4AB1-4B54-C4FC721F0601}"/>
              </a:ext>
            </a:extLst>
          </p:cNvPr>
          <p:cNvSpPr txBox="1"/>
          <p:nvPr/>
        </p:nvSpPr>
        <p:spPr>
          <a:xfrm>
            <a:off x="135256" y="127983"/>
            <a:ext cx="251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2.4 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(EDA)</a:t>
            </a:r>
            <a:endParaRPr lang="ko-KR" altLang="en-US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및 분석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708" y="635744"/>
            <a:ext cx="5075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2030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인구와 헬스장 분포 분석</a:t>
            </a:r>
          </a:p>
        </p:txBody>
      </p:sp>
    </p:spTree>
    <p:extLst>
      <p:ext uri="{BB962C8B-B14F-4D97-AF65-F5344CB8AC3E}">
        <p14:creationId xmlns:p14="http://schemas.microsoft.com/office/powerpoint/2010/main" val="132884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A04C0A-0F0D-71E5-25D8-85077B00F0A5}"/>
              </a:ext>
            </a:extLst>
          </p:cNvPr>
          <p:cNvGrpSpPr/>
          <p:nvPr/>
        </p:nvGrpSpPr>
        <p:grpSpPr>
          <a:xfrm>
            <a:off x="4113376" y="2759586"/>
            <a:ext cx="3965248" cy="1338828"/>
            <a:chOff x="4101982" y="2415585"/>
            <a:chExt cx="3965248" cy="133882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AF0EF0-37D2-6E32-2B12-137A6E71DF65}"/>
                </a:ext>
              </a:extLst>
            </p:cNvPr>
            <p:cNvSpPr/>
            <p:nvPr/>
          </p:nvSpPr>
          <p:spPr>
            <a:xfrm>
              <a:off x="5551206" y="2464937"/>
              <a:ext cx="1066800" cy="609183"/>
            </a:xfrm>
            <a:prstGeom prst="rect">
              <a:avLst/>
            </a:prstGeom>
            <a:solidFill>
              <a:srgbClr val="FFD76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01982" y="3123471"/>
              <a:ext cx="396524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dirty="0">
                  <a:solidFill>
                    <a:srgbClr val="404040"/>
                  </a:solidFill>
                </a:rPr>
                <a:t>모델 설계 및 개발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D0DF8D-0DCF-2F7C-3D9F-9F57ADF4B4B3}"/>
                </a:ext>
              </a:extLst>
            </p:cNvPr>
            <p:cNvSpPr txBox="1"/>
            <p:nvPr/>
          </p:nvSpPr>
          <p:spPr>
            <a:xfrm>
              <a:off x="5562600" y="2415585"/>
              <a:ext cx="106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/>
                <a:t>03</a:t>
              </a:r>
              <a:endParaRPr lang="ko-KR" altLang="en-US" sz="4000" b="1" dirty="0"/>
            </a:p>
          </p:txBody>
        </p:sp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ADFEF59A-C6A6-501D-C238-2E81127B5AFB}"/>
              </a:ext>
            </a:extLst>
          </p:cNvPr>
          <p:cNvGrpSpPr/>
          <p:nvPr/>
        </p:nvGrpSpPr>
        <p:grpSpPr>
          <a:xfrm rot="1035451" flipH="1" flipV="1">
            <a:off x="6221356" y="-1264362"/>
            <a:ext cx="7144522" cy="7881157"/>
            <a:chOff x="-1857310" y="-588146"/>
            <a:chExt cx="7200000" cy="640102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DB6A0187-D110-16DE-27B2-0084055F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5F5661A-94C3-97D7-F783-01BEEB8B15C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C8FEDB9-A973-F8B4-DD08-C4FDFFB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27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17BEA883-A0A6-1BBE-DCBE-C546E8533815}"/>
              </a:ext>
            </a:extLst>
          </p:cNvPr>
          <p:cNvGrpSpPr/>
          <p:nvPr/>
        </p:nvGrpSpPr>
        <p:grpSpPr>
          <a:xfrm rot="20903002">
            <a:off x="-1917109" y="-1643663"/>
            <a:ext cx="6227932" cy="7594078"/>
            <a:chOff x="-4680044" y="-4934129"/>
            <a:chExt cx="12413382" cy="15817736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59146479-2413-9016-0F27-EE0AFAC83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80000"/>
            </a:blip>
            <a:srcRect l="2738" t="32728" r="21050" b="-1"/>
            <a:stretch/>
          </p:blipFill>
          <p:spPr>
            <a:xfrm rot="18360000">
              <a:off x="-6382221" y="-3231952"/>
              <a:ext cx="15817736" cy="124133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4853638" y="567769"/>
            <a:ext cx="8252423" cy="6656922"/>
            <a:chOff x="7308166" y="796233"/>
            <a:chExt cx="12378635" cy="998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 cstate="print">
              <a:alphaModFix amt="80000"/>
            </a:blip>
            <a:srcRect l="18526" r="29841" b="28001"/>
            <a:stretch/>
          </p:blipFill>
          <p:spPr>
            <a:xfrm rot="15360000">
              <a:off x="8504792" y="-400393"/>
              <a:ext cx="9985383" cy="1237863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97724" y="3746908"/>
            <a:ext cx="76486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진실 리뷰 탐지와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큐피트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카테고리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감정 분석 기반 추천 알고리즘을 통한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갓생러들을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위한 개인 맞춤 헬스장 추천 서비스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5895" y="1674685"/>
            <a:ext cx="899968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kern="0" spc="-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NLP </a:t>
            </a:r>
            <a:r>
              <a:rPr lang="ko-KR" altLang="en-US" sz="4000" b="1" kern="0" spc="-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기반 </a:t>
            </a:r>
            <a:r>
              <a:rPr lang="ko-KR" altLang="en-US" sz="4000" b="1" kern="0" spc="-67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허위 리뷰 </a:t>
            </a:r>
            <a:r>
              <a:rPr lang="ko-KR" altLang="en-US" sz="4000" b="1" kern="0" spc="-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페널티 정책을 통한 </a:t>
            </a:r>
            <a:endParaRPr lang="en-US" altLang="ko-KR" sz="4000" b="1" kern="0" spc="-67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210 OmniGothic 040" pitchFamily="34" charset="0"/>
            </a:endParaRPr>
          </a:p>
          <a:p>
            <a:r>
              <a:rPr lang="ko-KR" altLang="en-US" sz="4000" b="1" kern="0" spc="-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헬스장 추천 서비스</a:t>
            </a:r>
            <a:endParaRPr lang="en-US" altLang="ko-KR" sz="4000" b="1" kern="0" spc="-67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210 OmniGothic 040" pitchFamily="34" charset="0"/>
            </a:endParaRPr>
          </a:p>
          <a:p>
            <a:r>
              <a:rPr lang="en-US" altLang="ko-KR" sz="4000" b="1" kern="0" spc="-67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‘</a:t>
            </a:r>
            <a:r>
              <a:rPr lang="ko-KR" altLang="en-US" sz="4000" b="1" kern="0" spc="-67" dirty="0" err="1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큐피트</a:t>
            </a:r>
            <a:r>
              <a:rPr lang="en-US" altLang="ko-KR" sz="4000" b="1" kern="0" spc="-67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40" pitchFamily="34" charset="0"/>
              </a:rPr>
              <a:t>(Cue-Fit)’</a:t>
            </a:r>
            <a:endParaRPr lang="en-US" sz="4000" b="1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4DBC9-903E-06CD-1EF1-1D58C53C8B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5" t="12559" r="13587" b="12442"/>
          <a:stretch/>
        </p:blipFill>
        <p:spPr>
          <a:xfrm>
            <a:off x="9756773" y="3977799"/>
            <a:ext cx="2061162" cy="2053556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5ADA89E1-C214-0657-9969-CE431880B7D0}"/>
              </a:ext>
            </a:extLst>
          </p:cNvPr>
          <p:cNvGrpSpPr/>
          <p:nvPr/>
        </p:nvGrpSpPr>
        <p:grpSpPr>
          <a:xfrm>
            <a:off x="0" y="6395477"/>
            <a:ext cx="12190476" cy="461666"/>
            <a:chOff x="0" y="9333333"/>
            <a:chExt cx="18285714" cy="952381"/>
          </a:xfrm>
          <a:solidFill>
            <a:srgbClr val="FFD76E"/>
          </a:solidFill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21C3BED0-F5F1-380C-E51A-D4182D704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333333"/>
              <a:ext cx="18285714" cy="952381"/>
            </a:xfrm>
            <a:prstGeom prst="rect">
              <a:avLst/>
            </a:prstGeom>
            <a:grpFill/>
          </p:spPr>
        </p:pic>
      </p:grpSp>
      <p:sp>
        <p:nvSpPr>
          <p:cNvPr id="2" name="TextBox 1"/>
          <p:cNvSpPr txBox="1"/>
          <p:nvPr/>
        </p:nvSpPr>
        <p:spPr>
          <a:xfrm>
            <a:off x="7372350" y="5708190"/>
            <a:ext cx="23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 </a:t>
            </a:r>
            <a:r>
              <a:rPr lang="ko-KR" altLang="en-US" sz="2400" dirty="0" err="1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뺄거</a:t>
            </a:r>
            <a:r>
              <a:rPr lang="en-US" altLang="ko-KR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GYM?</a:t>
            </a:r>
            <a:r>
              <a:rPr lang="ko-KR" altLang="en-US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4" descr="Sql Server Logo png download - 512*512 - Free Transparent Microsoft Azure  SQL Database png Download. -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 descr="Sql Server Logo png download - 512*512 - Free Transparent Microsoft Azure  SQL Database png Download. - CleanPNG / Kiss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19B2D-9427-CBED-3999-962FA30B07D8}"/>
              </a:ext>
            </a:extLst>
          </p:cNvPr>
          <p:cNvSpPr txBox="1"/>
          <p:nvPr/>
        </p:nvSpPr>
        <p:spPr>
          <a:xfrm>
            <a:off x="135257" y="127983"/>
            <a:ext cx="249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환경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12131" y="1589850"/>
            <a:ext cx="135830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6181" y="1182889"/>
            <a:ext cx="13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 체제</a:t>
            </a:r>
          </a:p>
        </p:txBody>
      </p:sp>
      <p:pic>
        <p:nvPicPr>
          <p:cNvPr id="22" name="Picture 28" descr="Windows Logo PNG Vectors Free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01" y="1888737"/>
            <a:ext cx="844160" cy="8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82103" y="2795556"/>
            <a:ext cx="1218356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Windows 10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75354" y="1619949"/>
            <a:ext cx="135830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59403" y="1212988"/>
            <a:ext cx="13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도구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6289" y="4224249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Colab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785E6CE5-3EE0-2C92-EDA4-8F138520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0" t="12563" r="14246" b="12061"/>
          <a:stretch/>
        </p:blipFill>
        <p:spPr bwMode="auto">
          <a:xfrm>
            <a:off x="5650288" y="3353172"/>
            <a:ext cx="1140333" cy="7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sual Studio Code png images | PNGWing">
            <a:extLst>
              <a:ext uri="{FF2B5EF4-FFF2-40B4-BE49-F238E27FC236}">
                <a16:creationId xmlns:a16="http://schemas.microsoft.com/office/drawing/2014/main" id="{A696CFC5-C333-D4D3-B39D-7955D38F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0" b="97458" l="2500" r="97778">
                        <a14:foregroundMark x1="81667" y1="9605" x2="81667" y2="9605"/>
                        <a14:foregroundMark x1="70278" y1="6780" x2="84167" y2="8475"/>
                        <a14:foregroundMark x1="73889" y1="3390" x2="73889" y2="3390"/>
                        <a14:foregroundMark x1="97778" y1="20339" x2="97778" y2="20339"/>
                        <a14:foregroundMark x1="79167" y1="92938" x2="79167" y2="92938"/>
                        <a14:foregroundMark x1="73333" y1="97458" x2="73333" y2="97458"/>
                        <a14:foregroundMark x1="6389" y1="31921" x2="6389" y2="31921"/>
                        <a14:foregroundMark x1="2778" y1="33616" x2="2778" y2="33616"/>
                        <a14:foregroundMark x1="2500" y1="66667" x2="2500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13" y="4652221"/>
            <a:ext cx="861340" cy="84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692669" y="5679316"/>
            <a:ext cx="967117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 Code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2" name="Picture 16" descr="데이터베이스] MySQL-1">
            <a:extLst>
              <a:ext uri="{FF2B5EF4-FFF2-40B4-BE49-F238E27FC236}">
                <a16:creationId xmlns:a16="http://schemas.microsoft.com/office/drawing/2014/main" id="{DFE276D8-22C7-6DD3-7667-60321FC4A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17788" r="8423" b="17744"/>
          <a:stretch/>
        </p:blipFill>
        <p:spPr bwMode="auto">
          <a:xfrm>
            <a:off x="1049046" y="4404086"/>
            <a:ext cx="1524964" cy="7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188729" y="5254474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 SQL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FF6B5A58-D051-5897-6226-4F828226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33" y="3386498"/>
            <a:ext cx="1664246" cy="5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407491" y="4221895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Path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76EC8D21-5794-D1EF-B38C-EC3F0EDB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54" y="1960713"/>
            <a:ext cx="737006" cy="73700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407491" y="2795555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Chat GPT-3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Django png images | PNGWi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7778" y1="38889" x2="63611" y2="38889"/>
                        <a14:foregroundMark x1="18333" y1="43333" x2="80000" y2="52222"/>
                        <a14:foregroundMark x1="81111" y1="43889" x2="20833" y2="56944"/>
                        <a14:foregroundMark x1="20000" y1="49722" x2="34167" y2="57500"/>
                        <a14:foregroundMark x1="20000" y1="44444" x2="20278" y2="51667"/>
                        <a14:foregroundMark x1="24167" y1="41389" x2="34444" y2="41389"/>
                        <a14:foregroundMark x1="53889" y1="53333" x2="71111" y2="52222"/>
                        <a14:foregroundMark x1="70000" y1="53889" x2="65278" y2="59444"/>
                        <a14:foregroundMark x1="53333" y1="58889" x2="65833" y2="58889"/>
                        <a14:foregroundMark x1="75000" y1="51944" x2="82222" y2="48611"/>
                        <a14:foregroundMark x1="58056" y1="60833" x2="60556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9801" r="8432" b="29077"/>
          <a:stretch/>
        </p:blipFill>
        <p:spPr bwMode="auto">
          <a:xfrm>
            <a:off x="7407491" y="4858583"/>
            <a:ext cx="1417529" cy="7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9"/>
          <p:cNvCxnSpPr/>
          <p:nvPr/>
        </p:nvCxnSpPr>
        <p:spPr>
          <a:xfrm>
            <a:off x="3355495" y="1589850"/>
            <a:ext cx="135830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39545" y="1182889"/>
            <a:ext cx="13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언어</a:t>
            </a:r>
          </a:p>
        </p:txBody>
      </p:sp>
      <p:pic>
        <p:nvPicPr>
          <p:cNvPr id="42" name="Picture 2" descr="Python Logo - PNG and Vector - Logo Download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10841" b="34025"/>
          <a:stretch/>
        </p:blipFill>
        <p:spPr bwMode="auto">
          <a:xfrm>
            <a:off x="3499345" y="1910907"/>
            <a:ext cx="963448" cy="8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409516" y="2793227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3.8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5" name="Picture 26" descr="Microsoft Apps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17" t="5250" r="7550" b="8601"/>
          <a:stretch/>
        </p:blipFill>
        <p:spPr bwMode="auto">
          <a:xfrm>
            <a:off x="9824930" y="1710467"/>
            <a:ext cx="959720" cy="10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657127" y="4222731"/>
            <a:ext cx="647961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6" name="Picture 8" descr="Sql Server Logo png download - 512*512 - Free Transparent Microsoft Azure  SQL Database png Download. - CleanPNG / Kiss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000" r="90000">
                        <a14:foregroundMark x1="45333" y1="45577" x2="45333" y2="45577"/>
                        <a14:foregroundMark x1="50333" y1="45769" x2="50333" y2="45769"/>
                        <a14:foregroundMark x1="53444" y1="64423" x2="53444" y2="64423"/>
                        <a14:foregroundMark x1="42222" y1="45962" x2="42222" y2="45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20485"/>
          <a:stretch/>
        </p:blipFill>
        <p:spPr bwMode="auto">
          <a:xfrm>
            <a:off x="3487207" y="3239752"/>
            <a:ext cx="987800" cy="9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473694" y="5655981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60625" y="2705337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Power BI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1A856F-07F4-348B-7EE8-3318A9AD1DF0}"/>
              </a:ext>
            </a:extLst>
          </p:cNvPr>
          <p:cNvCxnSpPr/>
          <p:nvPr/>
        </p:nvCxnSpPr>
        <p:spPr>
          <a:xfrm flipV="1">
            <a:off x="9540526" y="1619949"/>
            <a:ext cx="1627966" cy="88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EE7958-5085-268F-3C58-182F5B04ECF5}"/>
              </a:ext>
            </a:extLst>
          </p:cNvPr>
          <p:cNvSpPr txBox="1"/>
          <p:nvPr/>
        </p:nvSpPr>
        <p:spPr>
          <a:xfrm>
            <a:off x="9472988" y="1203306"/>
            <a:ext cx="169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및 시각화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B2A526-49D9-2031-EC45-1ABEFCF248DE}"/>
              </a:ext>
            </a:extLst>
          </p:cNvPr>
          <p:cNvCxnSpPr/>
          <p:nvPr/>
        </p:nvCxnSpPr>
        <p:spPr>
          <a:xfrm>
            <a:off x="1111739" y="4292900"/>
            <a:ext cx="135830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79019A-AA0B-21AA-B629-F2FDC734549D}"/>
              </a:ext>
            </a:extLst>
          </p:cNvPr>
          <p:cNvSpPr txBox="1"/>
          <p:nvPr/>
        </p:nvSpPr>
        <p:spPr>
          <a:xfrm>
            <a:off x="1095789" y="3885939"/>
            <a:ext cx="13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972B4CD-A89F-0251-EC98-CFDFA4B5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857" y="3260831"/>
            <a:ext cx="843867" cy="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E1F229-6966-A6D1-09B9-8E9850338FD8}"/>
              </a:ext>
            </a:extLst>
          </p:cNvPr>
          <p:cNvSpPr txBox="1"/>
          <p:nvPr/>
        </p:nvSpPr>
        <p:spPr>
          <a:xfrm>
            <a:off x="9660625" y="4221895"/>
            <a:ext cx="1288330" cy="29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matplotlib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Seaborn Logo PNG Vectors Free Downloa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855" y="4799777"/>
            <a:ext cx="843867" cy="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E1F229-6966-A6D1-09B9-8E9850338FD8}"/>
              </a:ext>
            </a:extLst>
          </p:cNvPr>
          <p:cNvSpPr txBox="1"/>
          <p:nvPr/>
        </p:nvSpPr>
        <p:spPr>
          <a:xfrm>
            <a:off x="9660625" y="5676710"/>
            <a:ext cx="1288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Seaborn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8" name="Picture 8" descr="Excel 2013 Logo 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5"/>
          <a:stretch/>
        </p:blipFill>
        <p:spPr bwMode="auto">
          <a:xfrm>
            <a:off x="5662650" y="1876971"/>
            <a:ext cx="973067" cy="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5899935" y="2795555"/>
            <a:ext cx="64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Excel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54445" y="5485174"/>
            <a:ext cx="1394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프레임워크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4445" y="3990641"/>
            <a:ext cx="1394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 자동화 툴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983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9920519" y="3224111"/>
            <a:ext cx="1807351" cy="24003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5930" y="3233688"/>
            <a:ext cx="9260473" cy="24003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291544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324444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83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20091" y="5631003"/>
            <a:ext cx="2189543" cy="5523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291544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324444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37492" y="3135081"/>
            <a:ext cx="2189543" cy="239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0091" y="5750710"/>
            <a:ext cx="2204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확률 기반 키워드 분석 모델링</a:t>
            </a:r>
          </a:p>
        </p:txBody>
      </p:sp>
    </p:spTree>
    <p:extLst>
      <p:ext uri="{BB962C8B-B14F-4D97-AF65-F5344CB8AC3E}">
        <p14:creationId xmlns:p14="http://schemas.microsoft.com/office/powerpoint/2010/main" val="82400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708827" y="178877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952CA5-9D2B-0ABC-D090-DB08FEAFFA11}"/>
              </a:ext>
            </a:extLst>
          </p:cNvPr>
          <p:cNvGrpSpPr/>
          <p:nvPr/>
        </p:nvGrpSpPr>
        <p:grpSpPr>
          <a:xfrm>
            <a:off x="1126495" y="1331067"/>
            <a:ext cx="10992437" cy="942384"/>
            <a:chOff x="-248828" y="1334219"/>
            <a:chExt cx="12386189" cy="942384"/>
          </a:xfrm>
        </p:grpSpPr>
        <p:sp>
          <p:nvSpPr>
            <p:cNvPr id="39" name="화살표: 갈매기형 수장 13">
              <a:extLst>
                <a:ext uri="{FF2B5EF4-FFF2-40B4-BE49-F238E27FC236}">
                  <a16:creationId xmlns:a16="http://schemas.microsoft.com/office/drawing/2014/main" id="{72CE3A5A-4B42-9FB4-6602-F7454D98E130}"/>
                </a:ext>
              </a:extLst>
            </p:cNvPr>
            <p:cNvSpPr/>
            <p:nvPr/>
          </p:nvSpPr>
          <p:spPr>
            <a:xfrm>
              <a:off x="-248828" y="1334219"/>
              <a:ext cx="3384000" cy="936000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문장 </a:t>
              </a:r>
              <a:r>
                <a:rPr lang="ko-KR" altLang="en-US" sz="22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토큰화</a:t>
              </a:r>
              <a:endParaRPr lang="en-US" altLang="ko-KR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화살표: 갈매기형 수장 14">
              <a:extLst>
                <a:ext uri="{FF2B5EF4-FFF2-40B4-BE49-F238E27FC236}">
                  <a16:creationId xmlns:a16="http://schemas.microsoft.com/office/drawing/2014/main" id="{52648619-DD74-C335-CEB1-4A725E0C2C71}"/>
                </a:ext>
              </a:extLst>
            </p:cNvPr>
            <p:cNvSpPr/>
            <p:nvPr/>
          </p:nvSpPr>
          <p:spPr>
            <a:xfrm>
              <a:off x="8753361" y="1334219"/>
              <a:ext cx="3384000" cy="936000"/>
            </a:xfrm>
            <a:prstGeom prst="chevron">
              <a:avLst/>
            </a:prstGeom>
            <a:solidFill>
              <a:srgbClr val="4B91D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카테고리 필터링 및 점수화</a:t>
              </a:r>
            </a:p>
          </p:txBody>
        </p:sp>
        <p:sp>
          <p:nvSpPr>
            <p:cNvPr id="41" name="화살표: 갈매기형 수장 15">
              <a:extLst>
                <a:ext uri="{FF2B5EF4-FFF2-40B4-BE49-F238E27FC236}">
                  <a16:creationId xmlns:a16="http://schemas.microsoft.com/office/drawing/2014/main" id="{3F259529-73FB-4336-63B2-9441606EBD0B}"/>
                </a:ext>
              </a:extLst>
            </p:cNvPr>
            <p:cNvSpPr/>
            <p:nvPr/>
          </p:nvSpPr>
          <p:spPr>
            <a:xfrm>
              <a:off x="2770967" y="1340603"/>
              <a:ext cx="3384000" cy="936000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텍스트 정제</a:t>
              </a:r>
              <a:endParaRPr lang="en-US" altLang="ko-KR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화살표: 갈매기형 수장 16">
              <a:extLst>
                <a:ext uri="{FF2B5EF4-FFF2-40B4-BE49-F238E27FC236}">
                  <a16:creationId xmlns:a16="http://schemas.microsoft.com/office/drawing/2014/main" id="{5EB8DCAC-D1EC-AA4E-03E6-CAAD80B5B1CD}"/>
                </a:ext>
              </a:extLst>
            </p:cNvPr>
            <p:cNvSpPr/>
            <p:nvPr/>
          </p:nvSpPr>
          <p:spPr>
            <a:xfrm>
              <a:off x="5762164" y="1334219"/>
              <a:ext cx="3384000" cy="936000"/>
            </a:xfrm>
            <a:prstGeom prst="chevron">
              <a:avLst/>
            </a:prstGeom>
            <a:solidFill>
              <a:srgbClr val="81B2DF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토픽 모델링</a:t>
              </a:r>
              <a:endParaRPr lang="en-US" altLang="ko-KR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FC00BD8-0373-8566-EB36-2E6B955D973E}"/>
              </a:ext>
            </a:extLst>
          </p:cNvPr>
          <p:cNvSpPr txBox="1"/>
          <p:nvPr/>
        </p:nvSpPr>
        <p:spPr>
          <a:xfrm>
            <a:off x="144547" y="1562688"/>
            <a:ext cx="111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034371-C15E-7A47-1BB2-A12C204855E4}"/>
              </a:ext>
            </a:extLst>
          </p:cNvPr>
          <p:cNvSpPr txBox="1"/>
          <p:nvPr/>
        </p:nvSpPr>
        <p:spPr>
          <a:xfrm>
            <a:off x="154122" y="3553758"/>
            <a:ext cx="10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Activity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27CE425-9DD1-6613-BD22-0AA13D0B94BC}"/>
              </a:ext>
            </a:extLst>
          </p:cNvPr>
          <p:cNvSpPr/>
          <p:nvPr/>
        </p:nvSpPr>
        <p:spPr>
          <a:xfrm>
            <a:off x="6672437" y="3483706"/>
            <a:ext cx="2536634" cy="566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Coherence Model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3D76CB-8918-26B8-6AA9-B3E45CBBE59C}"/>
              </a:ext>
            </a:extLst>
          </p:cNvPr>
          <p:cNvSpPr/>
          <p:nvPr/>
        </p:nvSpPr>
        <p:spPr>
          <a:xfrm>
            <a:off x="6673265" y="4456207"/>
            <a:ext cx="2535667" cy="652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Gensim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2F1215-5101-254E-6147-BAA81543C66F}"/>
              </a:ext>
            </a:extLst>
          </p:cNvPr>
          <p:cNvSpPr/>
          <p:nvPr/>
        </p:nvSpPr>
        <p:spPr>
          <a:xfrm>
            <a:off x="9579158" y="2480209"/>
            <a:ext cx="2365199" cy="668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기반 카테고리 사전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665602B-B36D-6CEB-9838-8A8FA7B492A0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7940754" y="4049980"/>
            <a:ext cx="345" cy="406227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CAF7A7-A4CE-C0C3-487D-3C689571E636}"/>
              </a:ext>
            </a:extLst>
          </p:cNvPr>
          <p:cNvSpPr/>
          <p:nvPr/>
        </p:nvSpPr>
        <p:spPr>
          <a:xfrm>
            <a:off x="1126495" y="2498688"/>
            <a:ext cx="2516636" cy="658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데이터 통합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7E98D9-E37C-5FF1-4237-E4E4290700BE}"/>
              </a:ext>
            </a:extLst>
          </p:cNvPr>
          <p:cNvSpPr/>
          <p:nvPr/>
        </p:nvSpPr>
        <p:spPr>
          <a:xfrm>
            <a:off x="3997010" y="3466377"/>
            <a:ext cx="2429214" cy="7025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Mecab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활용한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분리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품사 추출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36448C-B30A-DCA8-A98F-13A6D1208955}"/>
              </a:ext>
            </a:extLst>
          </p:cNvPr>
          <p:cNvSpPr/>
          <p:nvPr/>
        </p:nvSpPr>
        <p:spPr>
          <a:xfrm>
            <a:off x="6672506" y="2514190"/>
            <a:ext cx="2536495" cy="668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N-gram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언어 모델 기반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말뭉치 생성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CE4869-6DEE-390A-8CA1-0F38F923E721}"/>
              </a:ext>
            </a:extLst>
          </p:cNvPr>
          <p:cNvSpPr/>
          <p:nvPr/>
        </p:nvSpPr>
        <p:spPr>
          <a:xfrm>
            <a:off x="6663903" y="5398731"/>
            <a:ext cx="2536495" cy="566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특징 추출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56150D4-C62A-5FB9-30DB-76ED5A6FDC87}"/>
              </a:ext>
            </a:extLst>
          </p:cNvPr>
          <p:cNvSpPr/>
          <p:nvPr/>
        </p:nvSpPr>
        <p:spPr>
          <a:xfrm>
            <a:off x="1126495" y="3515057"/>
            <a:ext cx="2536634" cy="557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문장 단위 토큰화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9D9296-B3B7-085E-0C4F-4B61F28EB31D}"/>
              </a:ext>
            </a:extLst>
          </p:cNvPr>
          <p:cNvSpPr/>
          <p:nvPr/>
        </p:nvSpPr>
        <p:spPr>
          <a:xfrm>
            <a:off x="3987184" y="4456207"/>
            <a:ext cx="2448865" cy="652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치환 단어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글자 단어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처리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C24652-C541-4B17-51F0-A5AD6FC7E4A3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flipH="1">
            <a:off x="7932151" y="5109177"/>
            <a:ext cx="8948" cy="289554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연결선: 꺾임 62">
            <a:extLst>
              <a:ext uri="{FF2B5EF4-FFF2-40B4-BE49-F238E27FC236}">
                <a16:creationId xmlns:a16="http://schemas.microsoft.com/office/drawing/2014/main" id="{333E97CD-B84C-CD50-05E0-BB97740DFDD7}"/>
              </a:ext>
            </a:extLst>
          </p:cNvPr>
          <p:cNvCxnSpPr>
            <a:cxnSpLocks/>
            <a:stCxn id="56" idx="2"/>
            <a:endCxn id="53" idx="1"/>
          </p:cNvCxnSpPr>
          <p:nvPr/>
        </p:nvCxnSpPr>
        <p:spPr>
          <a:xfrm rot="5400000" flipH="1" flipV="1">
            <a:off x="4811781" y="3248453"/>
            <a:ext cx="2260559" cy="1460889"/>
          </a:xfrm>
          <a:prstGeom prst="bentConnector4">
            <a:avLst>
              <a:gd name="adj1" fmla="val -10113"/>
              <a:gd name="adj2" fmla="val 91907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2BE7F5-008E-02D1-AB8F-D9DD41780502}"/>
              </a:ext>
            </a:extLst>
          </p:cNvPr>
          <p:cNvSpPr/>
          <p:nvPr/>
        </p:nvSpPr>
        <p:spPr>
          <a:xfrm>
            <a:off x="9654956" y="3470832"/>
            <a:ext cx="2213604" cy="557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리뷰에 카테고리 할당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77A357C-8005-FFC5-9E56-CF4C334117AB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2384813" y="3157019"/>
            <a:ext cx="9999" cy="358038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C0D8ACC-AB59-FDDF-D638-C89488DF4F40}"/>
              </a:ext>
            </a:extLst>
          </p:cNvPr>
          <p:cNvSpPr/>
          <p:nvPr/>
        </p:nvSpPr>
        <p:spPr>
          <a:xfrm>
            <a:off x="9654835" y="4456207"/>
            <a:ext cx="2213725" cy="668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점수화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A969D7-5CEF-159F-99FD-ABE172327E61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>
          <a:xfrm flipH="1">
            <a:off x="10761698" y="4028233"/>
            <a:ext cx="60" cy="427974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B9AC1E3-776B-AA07-41F6-60428AE1CF89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>
            <a:off x="7940754" y="3183045"/>
            <a:ext cx="0" cy="30066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F6494A2-DB35-31B1-CEAB-9424C95706C0}"/>
              </a:ext>
            </a:extLst>
          </p:cNvPr>
          <p:cNvCxnSpPr>
            <a:cxnSpLocks/>
            <a:stCxn id="51" idx="2"/>
            <a:endCxn id="56" idx="0"/>
          </p:cNvCxnSpPr>
          <p:nvPr/>
        </p:nvCxnSpPr>
        <p:spPr>
          <a:xfrm>
            <a:off x="5211617" y="4168904"/>
            <a:ext cx="0" cy="287303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271B967-994E-371F-7F76-F0D7A410BA0F}"/>
              </a:ext>
            </a:extLst>
          </p:cNvPr>
          <p:cNvCxnSpPr>
            <a:cxnSpLocks/>
            <a:stCxn id="75" idx="2"/>
            <a:endCxn id="51" idx="0"/>
          </p:cNvCxnSpPr>
          <p:nvPr/>
        </p:nvCxnSpPr>
        <p:spPr>
          <a:xfrm flipH="1">
            <a:off x="5211617" y="3176823"/>
            <a:ext cx="5558" cy="289554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연결선: 꺾임 62">
            <a:extLst>
              <a:ext uri="{FF2B5EF4-FFF2-40B4-BE49-F238E27FC236}">
                <a16:creationId xmlns:a16="http://schemas.microsoft.com/office/drawing/2014/main" id="{2FC1F85A-0CE2-D49E-F62A-48D41F3E35AA}"/>
              </a:ext>
            </a:extLst>
          </p:cNvPr>
          <p:cNvCxnSpPr>
            <a:cxnSpLocks/>
            <a:stCxn id="55" idx="2"/>
            <a:endCxn id="75" idx="1"/>
          </p:cNvCxnSpPr>
          <p:nvPr/>
        </p:nvCxnSpPr>
        <p:spPr>
          <a:xfrm rot="5400000" flipH="1" flipV="1">
            <a:off x="2581140" y="2655298"/>
            <a:ext cx="1230832" cy="1603488"/>
          </a:xfrm>
          <a:prstGeom prst="bentConnector4">
            <a:avLst>
              <a:gd name="adj1" fmla="val -18573"/>
              <a:gd name="adj2" fmla="val 89549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62">
            <a:extLst>
              <a:ext uri="{FF2B5EF4-FFF2-40B4-BE49-F238E27FC236}">
                <a16:creationId xmlns:a16="http://schemas.microsoft.com/office/drawing/2014/main" id="{FF7A871F-FB13-E6BD-F802-600011E0B769}"/>
              </a:ext>
            </a:extLst>
          </p:cNvPr>
          <p:cNvCxnSpPr>
            <a:cxnSpLocks/>
            <a:stCxn id="54" idx="2"/>
            <a:endCxn id="48" idx="1"/>
          </p:cNvCxnSpPr>
          <p:nvPr/>
        </p:nvCxnSpPr>
        <p:spPr>
          <a:xfrm rot="5400000" flipH="1" flipV="1">
            <a:off x="7180469" y="3566317"/>
            <a:ext cx="3150369" cy="1647007"/>
          </a:xfrm>
          <a:prstGeom prst="bentConnector4">
            <a:avLst>
              <a:gd name="adj1" fmla="val -7256"/>
              <a:gd name="adj2" fmla="val 88502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63C72BD-A0E2-5C38-993A-04A79B044B78}"/>
              </a:ext>
            </a:extLst>
          </p:cNvPr>
          <p:cNvCxnSpPr>
            <a:cxnSpLocks/>
            <a:stCxn id="48" idx="2"/>
            <a:endCxn id="60" idx="0"/>
          </p:cNvCxnSpPr>
          <p:nvPr/>
        </p:nvCxnSpPr>
        <p:spPr>
          <a:xfrm>
            <a:off x="10761758" y="3149063"/>
            <a:ext cx="0" cy="321769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88A7DA-D22A-61BF-8BCB-6C545F522A5E}"/>
              </a:ext>
            </a:extLst>
          </p:cNvPr>
          <p:cNvSpPr/>
          <p:nvPr/>
        </p:nvSpPr>
        <p:spPr>
          <a:xfrm>
            <a:off x="3998300" y="2506428"/>
            <a:ext cx="2437749" cy="6703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사전 정의 및 적용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75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651CDC-6E92-601D-3CC5-310A1B8AF863}"/>
              </a:ext>
            </a:extLst>
          </p:cNvPr>
          <p:cNvSpPr/>
          <p:nvPr/>
        </p:nvSpPr>
        <p:spPr>
          <a:xfrm>
            <a:off x="5784892" y="1675585"/>
            <a:ext cx="5631587" cy="4844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문장 단위 토큰화</a:t>
            </a:r>
            <a:endParaRPr lang="ko-KR" altLang="en-US" sz="15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72AE2-6996-7BBE-1D22-97A95EF036A2}"/>
              </a:ext>
            </a:extLst>
          </p:cNvPr>
          <p:cNvSpPr/>
          <p:nvPr/>
        </p:nvSpPr>
        <p:spPr>
          <a:xfrm>
            <a:off x="759072" y="1675584"/>
            <a:ext cx="4626553" cy="4844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네이버</a:t>
            </a:r>
            <a:r>
              <a:rPr lang="en-US" altLang="ko-KR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카카오</a:t>
            </a:r>
            <a:r>
              <a:rPr lang="en-US" altLang="ko-KR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잠백이</a:t>
            </a:r>
            <a:r>
              <a:rPr lang="en-US" altLang="ko-KR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데이터 통합</a:t>
            </a:r>
          </a:p>
        </p:txBody>
      </p:sp>
      <p:sp>
        <p:nvSpPr>
          <p:cNvPr id="20" name="화살표: 오른쪽 25">
            <a:extLst>
              <a:ext uri="{FF2B5EF4-FFF2-40B4-BE49-F238E27FC236}">
                <a16:creationId xmlns:a16="http://schemas.microsoft.com/office/drawing/2014/main" id="{96148BD6-7EB7-DF11-FD66-1A96EF050A90}"/>
              </a:ext>
            </a:extLst>
          </p:cNvPr>
          <p:cNvSpPr/>
          <p:nvPr/>
        </p:nvSpPr>
        <p:spPr>
          <a:xfrm>
            <a:off x="5447679" y="4102418"/>
            <a:ext cx="275159" cy="2420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08476D-6AD3-B562-C575-35631BBB19AF}"/>
              </a:ext>
            </a:extLst>
          </p:cNvPr>
          <p:cNvSpPr/>
          <p:nvPr/>
        </p:nvSpPr>
        <p:spPr>
          <a:xfrm>
            <a:off x="759072" y="2159978"/>
            <a:ext cx="4624565" cy="412696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12938" y="2443084"/>
            <a:ext cx="3560915" cy="786404"/>
            <a:chOff x="1012938" y="2443084"/>
            <a:chExt cx="3560915" cy="786404"/>
          </a:xfrm>
        </p:grpSpPr>
        <p:pic>
          <p:nvPicPr>
            <p:cNvPr id="19" name="그림 18" descr="텍스트, 폰트, 시계, 스크린샷이(가) 표시된 사진&#10;&#10;자동 생성된 설명">
              <a:extLst>
                <a:ext uri="{FF2B5EF4-FFF2-40B4-BE49-F238E27FC236}">
                  <a16:creationId xmlns:a16="http://schemas.microsoft.com/office/drawing/2014/main" id="{4BEBF052-B017-C02E-EB5B-99CE91221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66" y="2789093"/>
              <a:ext cx="3494287" cy="440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1E025-746B-87AF-6096-28E19DA64328}"/>
                </a:ext>
              </a:extLst>
            </p:cNvPr>
            <p:cNvSpPr txBox="1"/>
            <p:nvPr/>
          </p:nvSpPr>
          <p:spPr>
            <a:xfrm>
              <a:off x="1012938" y="2443084"/>
              <a:ext cx="2900101" cy="322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0">
                <a:lnSpc>
                  <a:spcPct val="107000"/>
                </a:lnSpc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ko-KR" altLang="en-US" sz="14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잠백이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게시글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중 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후기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추출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743D2-45C3-33FB-9E59-D326284369CD}"/>
              </a:ext>
            </a:extLst>
          </p:cNvPr>
          <p:cNvSpPr/>
          <p:nvPr/>
        </p:nvSpPr>
        <p:spPr>
          <a:xfrm>
            <a:off x="5784892" y="2160999"/>
            <a:ext cx="5631587" cy="41259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23">
            <a:extLst>
              <a:ext uri="{FF2B5EF4-FFF2-40B4-BE49-F238E27FC236}">
                <a16:creationId xmlns:a16="http://schemas.microsoft.com/office/drawing/2014/main" id="{079F7D08-F46B-8728-BA80-659155EF1AEE}"/>
              </a:ext>
            </a:extLst>
          </p:cNvPr>
          <p:cNvSpPr/>
          <p:nvPr/>
        </p:nvSpPr>
        <p:spPr>
          <a:xfrm>
            <a:off x="8510803" y="3144448"/>
            <a:ext cx="261738" cy="2420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9061DF1-3E4A-CD0C-A6CD-35DC31A1A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"/>
          <a:stretch/>
        </p:blipFill>
        <p:spPr>
          <a:xfrm>
            <a:off x="5848205" y="2604506"/>
            <a:ext cx="2539000" cy="1386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ABF9C67-2BC8-1E4C-F70C-B0E644F6D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/>
          <a:stretch/>
        </p:blipFill>
        <p:spPr>
          <a:xfrm>
            <a:off x="8896139" y="2599850"/>
            <a:ext cx="2455207" cy="1390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978317-B966-E43C-D52E-2974D192128F}"/>
              </a:ext>
            </a:extLst>
          </p:cNvPr>
          <p:cNvSpPr txBox="1"/>
          <p:nvPr/>
        </p:nvSpPr>
        <p:spPr>
          <a:xfrm>
            <a:off x="5883084" y="2224479"/>
            <a:ext cx="5151883" cy="28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latinLnBrk="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Korean Sentence Splitter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사용하여 리뷰 문장 단위 토큰화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940082" y="4120925"/>
            <a:ext cx="3321206" cy="2099346"/>
            <a:chOff x="7105662" y="5449072"/>
            <a:chExt cx="3321206" cy="2099346"/>
          </a:xfrm>
        </p:grpSpPr>
        <p:pic>
          <p:nvPicPr>
            <p:cNvPr id="22" name="그림 21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1680F13-FCBE-7C4B-9B4C-5B4065CA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662" y="5449072"/>
              <a:ext cx="3321206" cy="209934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2819AE-8CBA-E29C-5FCC-E7614C4332D2}"/>
                </a:ext>
              </a:extLst>
            </p:cNvPr>
            <p:cNvSpPr/>
            <p:nvPr/>
          </p:nvSpPr>
          <p:spPr>
            <a:xfrm>
              <a:off x="7122909" y="6092373"/>
              <a:ext cx="1429875" cy="3415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680252" y="183977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10507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데이터 통합 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KSS(Korean Sentence Splitter)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이용하여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 단위로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토큰화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6233" y="688229"/>
            <a:ext cx="823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토큰화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잠백이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리뷰 문장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토큰화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1E025-746B-87AF-6096-28E19DA64328}"/>
              </a:ext>
            </a:extLst>
          </p:cNvPr>
          <p:cNvSpPr txBox="1"/>
          <p:nvPr/>
        </p:nvSpPr>
        <p:spPr>
          <a:xfrm>
            <a:off x="1079566" y="3671373"/>
            <a:ext cx="2900101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latinLnBrk="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리뷰 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</a:t>
            </a:r>
            <a:r>
              <a:rPr lang="ko-KR" altLang="en-US" sz="1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더보기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079566" y="4916107"/>
            <a:ext cx="3898181" cy="715171"/>
            <a:chOff x="1079566" y="4916107"/>
            <a:chExt cx="3898181" cy="71517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F74ABB3-9BEA-A12F-5C13-F3069659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66" y="5238952"/>
              <a:ext cx="3898181" cy="39232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C1E025-746B-87AF-6096-28E19DA64328}"/>
                </a:ext>
              </a:extLst>
            </p:cNvPr>
            <p:cNvSpPr txBox="1"/>
            <p:nvPr/>
          </p:nvSpPr>
          <p:spPr>
            <a:xfrm>
              <a:off x="1079566" y="4916107"/>
              <a:ext cx="3140009" cy="322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0">
                <a:lnSpc>
                  <a:spcPct val="107000"/>
                </a:lnSpc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네이버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카카오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잠백이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리뷰 데이터 병합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66" y="4050384"/>
            <a:ext cx="3898181" cy="4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2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7E9781B-414A-8A27-F066-ED183E51F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84189"/>
              </p:ext>
            </p:extLst>
          </p:nvPr>
        </p:nvGraphicFramePr>
        <p:xfrm>
          <a:off x="509613" y="1978850"/>
          <a:ext cx="11145855" cy="450967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51335">
                  <a:extLst>
                    <a:ext uri="{9D8B030D-6E8A-4147-A177-3AD203B41FA5}">
                      <a16:colId xmlns:a16="http://schemas.microsoft.com/office/drawing/2014/main" val="627346094"/>
                    </a:ext>
                  </a:extLst>
                </a:gridCol>
                <a:gridCol w="2868460">
                  <a:extLst>
                    <a:ext uri="{9D8B030D-6E8A-4147-A177-3AD203B41FA5}">
                      <a16:colId xmlns:a16="http://schemas.microsoft.com/office/drawing/2014/main" val="1676894725"/>
                    </a:ext>
                  </a:extLst>
                </a:gridCol>
                <a:gridCol w="3300608">
                  <a:extLst>
                    <a:ext uri="{9D8B030D-6E8A-4147-A177-3AD203B41FA5}">
                      <a16:colId xmlns:a16="http://schemas.microsoft.com/office/drawing/2014/main" val="3872020973"/>
                    </a:ext>
                  </a:extLst>
                </a:gridCol>
                <a:gridCol w="3225452">
                  <a:extLst>
                    <a:ext uri="{9D8B030D-6E8A-4147-A177-3AD203B41FA5}">
                      <a16:colId xmlns:a16="http://schemas.microsoft.com/office/drawing/2014/main" val="1170219547"/>
                    </a:ext>
                  </a:extLst>
                </a:gridCol>
              </a:tblGrid>
              <a:tr h="476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</a:t>
                      </a:r>
                      <a:endParaRPr lang="ko-KR" altLang="en-US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전처리</a:t>
                      </a:r>
                      <a:r>
                        <a:rPr lang="ko-KR" altLang="en-US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과정</a:t>
                      </a:r>
                      <a:endParaRPr lang="en-US" altLang="ko-KR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전처리 전</a:t>
                      </a: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결과</a:t>
                      </a: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906029"/>
                  </a:ext>
                </a:extLst>
              </a:tr>
              <a:tr h="1378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 사전 정의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Mecab</a:t>
                      </a:r>
                      <a:r>
                        <a:rPr lang="en-US" altLang="ko-KR" sz="16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형태소분석기의</a:t>
                      </a:r>
                      <a:endParaRPr lang="en-US" altLang="ko-KR" sz="1600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사전 파일에 사용자 사전 정의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91704"/>
                  </a:ext>
                </a:extLst>
              </a:tr>
              <a:tr h="1387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 사전 적용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Mecab</a:t>
                      </a:r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형태소분석기에 </a:t>
                      </a:r>
                      <a:endParaRPr lang="en-US" altLang="ko-KR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 사전 적용</a:t>
                      </a:r>
                      <a:endParaRPr lang="en-US" altLang="ko-KR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24150"/>
                  </a:ext>
                </a:extLst>
              </a:tr>
              <a:tr h="126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토큰화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Mecab</a:t>
                      </a:r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형태소분석기를 사용하여 리뷰 문장의 </a:t>
                      </a:r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품사 단어만 추출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일반명사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고유명사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어근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형용사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동사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7917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09613" y="685661"/>
            <a:ext cx="8446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토큰화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Mecab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사전 제작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1AF4-3986-5271-178A-88B8C42783FA}"/>
              </a:ext>
            </a:extLst>
          </p:cNvPr>
          <p:cNvGrpSpPr/>
          <p:nvPr/>
        </p:nvGrpSpPr>
        <p:grpSpPr>
          <a:xfrm>
            <a:off x="5192161" y="5310433"/>
            <a:ext cx="3114453" cy="1096323"/>
            <a:chOff x="3195539" y="5135071"/>
            <a:chExt cx="2612028" cy="109632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AAE2B3E-F680-727F-4EB5-8C32DB501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937"/>
            <a:stretch/>
          </p:blipFill>
          <p:spPr>
            <a:xfrm>
              <a:off x="3195539" y="5135071"/>
              <a:ext cx="2612028" cy="1096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10E9A7-2B92-7422-8EA1-02B3F7EE4A31}"/>
                </a:ext>
              </a:extLst>
            </p:cNvPr>
            <p:cNvSpPr/>
            <p:nvPr/>
          </p:nvSpPr>
          <p:spPr>
            <a:xfrm>
              <a:off x="3375111" y="5325210"/>
              <a:ext cx="353016" cy="206059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B2730F-F24B-B4E8-ECDC-4FE25DC4259A}"/>
              </a:ext>
            </a:extLst>
          </p:cNvPr>
          <p:cNvGrpSpPr/>
          <p:nvPr/>
        </p:nvGrpSpPr>
        <p:grpSpPr>
          <a:xfrm>
            <a:off x="8610660" y="5269548"/>
            <a:ext cx="2910582" cy="1178092"/>
            <a:chOff x="5978727" y="5135071"/>
            <a:chExt cx="2738305" cy="10963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AE2B3E-F680-727F-4EB5-8C32DB501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51" b="-531"/>
            <a:stretch/>
          </p:blipFill>
          <p:spPr>
            <a:xfrm>
              <a:off x="5978727" y="5135071"/>
              <a:ext cx="2738305" cy="1096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502A57-889A-C1FE-FAC5-49A54530D5F8}"/>
                </a:ext>
              </a:extLst>
            </p:cNvPr>
            <p:cNvSpPr/>
            <p:nvPr/>
          </p:nvSpPr>
          <p:spPr>
            <a:xfrm>
              <a:off x="5996845" y="5318022"/>
              <a:ext cx="222980" cy="19730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텍스트, 스크린샷, 스티치, 모노크롬이(가) 표시된 사진&#10;&#10;자동 생성된 설명">
            <a:extLst>
              <a:ext uri="{FF2B5EF4-FFF2-40B4-BE49-F238E27FC236}">
                <a16:creationId xmlns:a16="http://schemas.microsoft.com/office/drawing/2014/main" id="{813D3D97-D6C6-50B8-2128-C7A224D52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8" r="853" b="14009"/>
          <a:stretch/>
        </p:blipFill>
        <p:spPr>
          <a:xfrm>
            <a:off x="8476969" y="2519612"/>
            <a:ext cx="3044273" cy="126104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192161" y="4385216"/>
            <a:ext cx="3180208" cy="262847"/>
            <a:chOff x="4610097" y="3487664"/>
            <a:chExt cx="3612791" cy="26284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4A61858-FB9A-520F-968C-550331E10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7" t="60139" r="66730" b="30460"/>
            <a:stretch/>
          </p:blipFill>
          <p:spPr>
            <a:xfrm>
              <a:off x="4610097" y="3492972"/>
              <a:ext cx="3612791" cy="25753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229D08-F176-6AF5-BF6C-1079DB9E19E6}"/>
                </a:ext>
              </a:extLst>
            </p:cNvPr>
            <p:cNvSpPr/>
            <p:nvPr/>
          </p:nvSpPr>
          <p:spPr>
            <a:xfrm>
              <a:off x="4610097" y="3487664"/>
              <a:ext cx="2514920" cy="2439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544158" y="4376376"/>
            <a:ext cx="2909894" cy="256857"/>
            <a:chOff x="3886223" y="4162743"/>
            <a:chExt cx="2962252" cy="25685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1FBED18-D725-2559-0C6A-99548BAAB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30" t="59317" r="72010" b="31214"/>
            <a:stretch/>
          </p:blipFill>
          <p:spPr>
            <a:xfrm>
              <a:off x="3886223" y="4162743"/>
              <a:ext cx="2962252" cy="25685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C77A110-4545-D18B-0A48-8EE97ABD1CC4}"/>
                </a:ext>
              </a:extLst>
            </p:cNvPr>
            <p:cNvSpPr/>
            <p:nvPr/>
          </p:nvSpPr>
          <p:spPr>
            <a:xfrm>
              <a:off x="3997346" y="4171583"/>
              <a:ext cx="1336636" cy="2279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665965" y="176687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69" y="2519612"/>
            <a:ext cx="2926239" cy="1262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791222" y="1053206"/>
            <a:ext cx="1085720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 자연어 처리 </a:t>
            </a:r>
            <a:r>
              <a:rPr lang="en-US" altLang="ko-KR" sz="20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KoNLPy</a:t>
            </a:r>
            <a:r>
              <a:rPr lang="en-US" altLang="ko-KR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형태소 분석기 사용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 관련 단어와 외래어 토큰화의 정확도를 높이기 위하여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사전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제작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토큰화에 적용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9E723D9-7637-58EA-B46C-8A5623325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694579"/>
              </p:ext>
            </p:extLst>
          </p:nvPr>
        </p:nvGraphicFramePr>
        <p:xfrm>
          <a:off x="712732" y="1866628"/>
          <a:ext cx="10632287" cy="449149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66373">
                  <a:extLst>
                    <a:ext uri="{9D8B030D-6E8A-4147-A177-3AD203B41FA5}">
                      <a16:colId xmlns:a16="http://schemas.microsoft.com/office/drawing/2014/main" val="627346094"/>
                    </a:ext>
                  </a:extLst>
                </a:gridCol>
                <a:gridCol w="2690249">
                  <a:extLst>
                    <a:ext uri="{9D8B030D-6E8A-4147-A177-3AD203B41FA5}">
                      <a16:colId xmlns:a16="http://schemas.microsoft.com/office/drawing/2014/main" val="1377546206"/>
                    </a:ext>
                  </a:extLst>
                </a:gridCol>
                <a:gridCol w="3308812">
                  <a:extLst>
                    <a:ext uri="{9D8B030D-6E8A-4147-A177-3AD203B41FA5}">
                      <a16:colId xmlns:a16="http://schemas.microsoft.com/office/drawing/2014/main" val="446159828"/>
                    </a:ext>
                  </a:extLst>
                </a:gridCol>
                <a:gridCol w="3166853">
                  <a:extLst>
                    <a:ext uri="{9D8B030D-6E8A-4147-A177-3AD203B41FA5}">
                      <a16:colId xmlns:a16="http://schemas.microsoft.com/office/drawing/2014/main" val="1170219547"/>
                    </a:ext>
                  </a:extLst>
                </a:gridCol>
              </a:tblGrid>
              <a:tr h="446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</a:t>
                      </a:r>
                      <a:endParaRPr lang="ko-KR" altLang="en-US" sz="2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전처리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과정</a:t>
                      </a:r>
                      <a:endParaRPr lang="en-US" altLang="ko-KR" sz="2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전처리 전</a:t>
                      </a: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결과</a:t>
                      </a: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906029"/>
                  </a:ext>
                </a:extLst>
              </a:tr>
              <a:tr h="1315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단어 치환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단어 치환 함수 사용</a:t>
                      </a:r>
                      <a:endParaRPr lang="en-US" altLang="ko-KR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658505"/>
                  </a:ext>
                </a:extLst>
              </a:tr>
              <a:tr h="1315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 글자 단어 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제거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미사용 한 글자 단어 </a:t>
                      </a:r>
                      <a:endParaRPr lang="en-US" altLang="ko-KR" sz="1600" b="0" i="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제거 함수 사용</a:t>
                      </a:r>
                    </a:p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91704"/>
                  </a:ext>
                </a:extLst>
              </a:tr>
              <a:tr h="140424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불용어</a:t>
                      </a:r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제거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불용어</a:t>
                      </a:r>
                      <a:r>
                        <a:rPr lang="ko-KR" altLang="en-US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제거 함수 사용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79171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4953880" y="3669091"/>
            <a:ext cx="3169370" cy="1240076"/>
            <a:chOff x="3950095" y="3775010"/>
            <a:chExt cx="2269730" cy="80202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6AE91E3-53BA-6C41-684A-17F03FDF3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228"/>
            <a:stretch/>
          </p:blipFill>
          <p:spPr>
            <a:xfrm>
              <a:off x="3950095" y="3775010"/>
              <a:ext cx="2269730" cy="802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573023F-2094-747C-0DFC-EE5CD3FBD508}"/>
                </a:ext>
              </a:extLst>
            </p:cNvPr>
            <p:cNvSpPr/>
            <p:nvPr/>
          </p:nvSpPr>
          <p:spPr>
            <a:xfrm>
              <a:off x="4139115" y="4425996"/>
              <a:ext cx="165741" cy="14343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60035C-2A37-AC5B-0167-9C649FA4FE08}"/>
                </a:ext>
              </a:extLst>
            </p:cNvPr>
            <p:cNvSpPr/>
            <p:nvPr/>
          </p:nvSpPr>
          <p:spPr>
            <a:xfrm>
              <a:off x="4385906" y="3908213"/>
              <a:ext cx="361182" cy="136369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2CDB34-9E20-2A36-0795-AD5361B7A375}"/>
                </a:ext>
              </a:extLst>
            </p:cNvPr>
            <p:cNvSpPr/>
            <p:nvPr/>
          </p:nvSpPr>
          <p:spPr>
            <a:xfrm>
              <a:off x="4385906" y="4301388"/>
              <a:ext cx="165741" cy="14343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D5F5D2-1AAE-48AE-0AD1-9A96719FDF75}"/>
                </a:ext>
              </a:extLst>
            </p:cNvPr>
            <p:cNvSpPr/>
            <p:nvPr/>
          </p:nvSpPr>
          <p:spPr>
            <a:xfrm>
              <a:off x="4385905" y="4169485"/>
              <a:ext cx="361182" cy="14343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EAF3E1D-49FA-FB1C-4668-8EC9A2EECB72}"/>
                </a:ext>
              </a:extLst>
            </p:cNvPr>
            <p:cNvSpPr/>
            <p:nvPr/>
          </p:nvSpPr>
          <p:spPr>
            <a:xfrm>
              <a:off x="4998697" y="4044582"/>
              <a:ext cx="165741" cy="14343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953880" y="5012681"/>
            <a:ext cx="3169370" cy="1308579"/>
            <a:chOff x="3950095" y="5168612"/>
            <a:chExt cx="2288780" cy="79184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B9AC88-4DBB-6B6F-C7F9-3342BF6D7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794"/>
            <a:stretch/>
          </p:blipFill>
          <p:spPr>
            <a:xfrm>
              <a:off x="3950095" y="5168612"/>
              <a:ext cx="2288780" cy="791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217983-3B25-0143-C635-6E448121EA1C}"/>
                </a:ext>
              </a:extLst>
            </p:cNvPr>
            <p:cNvSpPr/>
            <p:nvPr/>
          </p:nvSpPr>
          <p:spPr>
            <a:xfrm>
              <a:off x="4390882" y="5306422"/>
              <a:ext cx="261815" cy="13065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9FDC79-89C5-27EB-91CD-38B7D7E37A2B}"/>
                </a:ext>
              </a:extLst>
            </p:cNvPr>
            <p:cNvSpPr/>
            <p:nvPr/>
          </p:nvSpPr>
          <p:spPr>
            <a:xfrm>
              <a:off x="4139115" y="5829809"/>
              <a:ext cx="775397" cy="130651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5A515E-E5F4-07AF-9015-027050932A84}"/>
                </a:ext>
              </a:extLst>
            </p:cNvPr>
            <p:cNvSpPr/>
            <p:nvPr/>
          </p:nvSpPr>
          <p:spPr>
            <a:xfrm>
              <a:off x="5514003" y="5574884"/>
              <a:ext cx="530398" cy="130186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F0A90C-FD2E-9E30-18F4-F0A554442EC0}"/>
                </a:ext>
              </a:extLst>
            </p:cNvPr>
            <p:cNvSpPr/>
            <p:nvPr/>
          </p:nvSpPr>
          <p:spPr>
            <a:xfrm>
              <a:off x="4652697" y="5436572"/>
              <a:ext cx="261815" cy="138312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53880" y="2394637"/>
            <a:ext cx="3169370" cy="1203974"/>
            <a:chOff x="3748299" y="2537322"/>
            <a:chExt cx="2309602" cy="8384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0B12DA-F724-65DC-DE05-AB65BA66C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835"/>
            <a:stretch/>
          </p:blipFill>
          <p:spPr>
            <a:xfrm>
              <a:off x="3748299" y="2537322"/>
              <a:ext cx="2309602" cy="8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5602D5-66A1-8B15-2559-6EBD52EB4741}"/>
                </a:ext>
              </a:extLst>
            </p:cNvPr>
            <p:cNvSpPr/>
            <p:nvPr/>
          </p:nvSpPr>
          <p:spPr>
            <a:xfrm>
              <a:off x="4462198" y="2830512"/>
              <a:ext cx="335084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898ACF-6ADE-1D16-BD2B-2FC4BF940DDC}"/>
                </a:ext>
              </a:extLst>
            </p:cNvPr>
            <p:cNvSpPr/>
            <p:nvPr/>
          </p:nvSpPr>
          <p:spPr>
            <a:xfrm>
              <a:off x="4359825" y="3223872"/>
              <a:ext cx="276442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E135B3-7C04-F031-AD02-EE558454D5FE}"/>
                </a:ext>
              </a:extLst>
            </p:cNvPr>
            <p:cNvSpPr/>
            <p:nvPr/>
          </p:nvSpPr>
          <p:spPr>
            <a:xfrm>
              <a:off x="3933387" y="3095877"/>
              <a:ext cx="276442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0CD5F7-EA19-9B86-0595-D51C8B585F24}"/>
                </a:ext>
              </a:extLst>
            </p:cNvPr>
            <p:cNvSpPr/>
            <p:nvPr/>
          </p:nvSpPr>
          <p:spPr>
            <a:xfrm>
              <a:off x="5745720" y="2959400"/>
              <a:ext cx="276442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88E10D2-90BC-FA1E-4434-23EE611C9C26}"/>
                </a:ext>
              </a:extLst>
            </p:cNvPr>
            <p:cNvSpPr/>
            <p:nvPr/>
          </p:nvSpPr>
          <p:spPr>
            <a:xfrm>
              <a:off x="3950127" y="2694037"/>
              <a:ext cx="167542" cy="14982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221472" y="2349332"/>
            <a:ext cx="3075139" cy="1219542"/>
            <a:chOff x="6115090" y="2518634"/>
            <a:chExt cx="2139427" cy="83844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E0B12DA-F724-65DC-DE05-AB65BA66C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679"/>
            <a:stretch/>
          </p:blipFill>
          <p:spPr>
            <a:xfrm>
              <a:off x="6115090" y="2518634"/>
              <a:ext cx="2139427" cy="8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C9B99E-0D09-A6D0-0313-5010945C5633}"/>
                </a:ext>
              </a:extLst>
            </p:cNvPr>
            <p:cNvSpPr/>
            <p:nvPr/>
          </p:nvSpPr>
          <p:spPr>
            <a:xfrm>
              <a:off x="6576915" y="2798112"/>
              <a:ext cx="264507" cy="14982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C0D961-FF70-0E4D-220D-969A529DB05A}"/>
                </a:ext>
              </a:extLst>
            </p:cNvPr>
            <p:cNvSpPr/>
            <p:nvPr/>
          </p:nvSpPr>
          <p:spPr>
            <a:xfrm>
              <a:off x="6483613" y="3213302"/>
              <a:ext cx="247087" cy="143410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BDB47E5-9D8B-15BA-F602-0C6652978BAE}"/>
                </a:ext>
              </a:extLst>
            </p:cNvPr>
            <p:cNvSpPr/>
            <p:nvPr/>
          </p:nvSpPr>
          <p:spPr>
            <a:xfrm>
              <a:off x="6152581" y="3076826"/>
              <a:ext cx="331032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4409CD-8CD9-D44F-B370-D3582E9A2CA1}"/>
                </a:ext>
              </a:extLst>
            </p:cNvPr>
            <p:cNvSpPr/>
            <p:nvPr/>
          </p:nvSpPr>
          <p:spPr>
            <a:xfrm>
              <a:off x="7965177" y="2947936"/>
              <a:ext cx="276442" cy="136474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BE15F2-E39A-C6D8-DAEC-3EA581E3CF51}"/>
                </a:ext>
              </a:extLst>
            </p:cNvPr>
            <p:cNvSpPr/>
            <p:nvPr/>
          </p:nvSpPr>
          <p:spPr>
            <a:xfrm>
              <a:off x="6150555" y="2661639"/>
              <a:ext cx="426360" cy="136473"/>
            </a:xfrm>
            <a:prstGeom prst="rect">
              <a:avLst/>
            </a:prstGeom>
            <a:noFill/>
            <a:ln w="19050">
              <a:solidFill>
                <a:srgbClr val="FF2F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694540" y="179767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9613" y="685661"/>
            <a:ext cx="8348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텍스트 정제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 치환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미사용 한 글자 단어와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1035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큐피트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단어 통합 사전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단어 토큰을 치환하고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미사용 한 글자 단어와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불용어를 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6AE91E3-53BA-6C41-684A-17F03FDF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29" b="-3043"/>
          <a:stretch/>
        </p:blipFill>
        <p:spPr>
          <a:xfrm>
            <a:off x="8221472" y="3659582"/>
            <a:ext cx="3075139" cy="1251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0B9AC88-4DBB-6B6F-C7F9-3342BF6D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54" b="-2682"/>
          <a:stretch/>
        </p:blipFill>
        <p:spPr>
          <a:xfrm>
            <a:off x="8221471" y="5001310"/>
            <a:ext cx="3075139" cy="1308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667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B6B10BA-E22B-1B92-DC0C-CB650A130D2A}"/>
              </a:ext>
            </a:extLst>
          </p:cNvPr>
          <p:cNvGrpSpPr/>
          <p:nvPr/>
        </p:nvGrpSpPr>
        <p:grpSpPr>
          <a:xfrm>
            <a:off x="934581" y="2218947"/>
            <a:ext cx="5522586" cy="4288323"/>
            <a:chOff x="894826" y="1991155"/>
            <a:chExt cx="5307257" cy="39988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A78FF02-1DE3-8D34-2A2F-D742835B7298}"/>
                </a:ext>
              </a:extLst>
            </p:cNvPr>
            <p:cNvSpPr/>
            <p:nvPr/>
          </p:nvSpPr>
          <p:spPr>
            <a:xfrm>
              <a:off x="906763" y="1991155"/>
              <a:ext cx="5295320" cy="3998812"/>
            </a:xfrm>
            <a:prstGeom prst="rect">
              <a:avLst/>
            </a:prstGeom>
            <a:noFill/>
            <a:ln w="19050"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그림 1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16D1BD7-40C2-CA8A-3801-BA2B7AD9D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91" y="4183382"/>
              <a:ext cx="5295321" cy="1806585"/>
            </a:xfrm>
            <a:prstGeom prst="rect">
              <a:avLst/>
            </a:prstGeom>
            <a:solidFill>
              <a:srgbClr val="FFF3D1"/>
            </a:solidFill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2F98FDE-10DF-3670-F709-85917A202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334" y="2675603"/>
              <a:ext cx="5274749" cy="1222335"/>
            </a:xfrm>
            <a:prstGeom prst="rect">
              <a:avLst/>
            </a:prstGeom>
            <a:solidFill>
              <a:srgbClr val="FFF3D1"/>
            </a:solidFill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32E4FB-C233-B9FF-7C5C-24C40C9C6B65}"/>
                </a:ext>
              </a:extLst>
            </p:cNvPr>
            <p:cNvSpPr/>
            <p:nvPr/>
          </p:nvSpPr>
          <p:spPr>
            <a:xfrm>
              <a:off x="894826" y="1991155"/>
              <a:ext cx="5299086" cy="400540"/>
            </a:xfrm>
            <a:prstGeom prst="rect">
              <a:avLst/>
            </a:prstGeom>
            <a:solidFill>
              <a:srgbClr val="FFF3D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바이그램</a:t>
              </a:r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(Bi-gram)</a:t>
              </a:r>
              <a:r>
                <a:rPr lang="ko-KR" altLang="en-US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말뭉치 생성</a:t>
              </a:r>
              <a:endParaRPr lang="en-US" altLang="ko-KR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657158" y="179437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토픽 모델링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N-gram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언어 모델 기반 말뭉치 생성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79" y="1026784"/>
            <a:ext cx="990336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N-gram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 모델 기반 헬스장 리뷰 데이터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말뭉치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Coherence Score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지표를 이용하여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해석 가능성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실용성과 더불어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과적합을 방지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토픽 수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F2A75D-E8EC-6170-81B3-740C9DC28F4F}"/>
              </a:ext>
            </a:extLst>
          </p:cNvPr>
          <p:cNvGrpSpPr/>
          <p:nvPr/>
        </p:nvGrpSpPr>
        <p:grpSpPr>
          <a:xfrm>
            <a:off x="6689273" y="2218948"/>
            <a:ext cx="5051984" cy="4288322"/>
            <a:chOff x="6716219" y="2000685"/>
            <a:chExt cx="4854730" cy="39892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B8EEBFF-E5C6-4202-C5FE-C3FE4EEAB94B}"/>
                </a:ext>
              </a:extLst>
            </p:cNvPr>
            <p:cNvGrpSpPr/>
            <p:nvPr/>
          </p:nvGrpSpPr>
          <p:grpSpPr>
            <a:xfrm>
              <a:off x="6716219" y="2000685"/>
              <a:ext cx="4854730" cy="3989282"/>
              <a:chOff x="5035311" y="1784906"/>
              <a:chExt cx="3869107" cy="359329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17B3A6B-43ED-C74E-6737-2A55B7D618CF}"/>
                  </a:ext>
                </a:extLst>
              </p:cNvPr>
              <p:cNvSpPr/>
              <p:nvPr/>
            </p:nvSpPr>
            <p:spPr>
              <a:xfrm>
                <a:off x="5035311" y="1784906"/>
                <a:ext cx="3869106" cy="360780"/>
              </a:xfrm>
              <a:prstGeom prst="rect">
                <a:avLst/>
              </a:prstGeom>
              <a:solidFill>
                <a:srgbClr val="FFF3D1"/>
              </a:solidFill>
              <a:ln w="1905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Coherence Model 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기반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최적의 토픽 수 결정</a:t>
                </a:r>
                <a:endPara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06B40B-794B-13DE-6611-B40443035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3618" y="2145686"/>
                <a:ext cx="3860800" cy="3232513"/>
              </a:xfrm>
              <a:prstGeom prst="rect">
                <a:avLst/>
              </a:prstGeom>
              <a:noFill/>
              <a:ln w="19050">
                <a:solidFill>
                  <a:srgbClr val="76717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3AC183E-35CF-A292-EB01-3B565DA802E4}"/>
                  </a:ext>
                </a:extLst>
              </p:cNvPr>
              <p:cNvSpPr/>
              <p:nvPr/>
            </p:nvSpPr>
            <p:spPr>
              <a:xfrm>
                <a:off x="6858962" y="5184386"/>
                <a:ext cx="633576" cy="150723"/>
              </a:xfrm>
              <a:prstGeom prst="rect">
                <a:avLst/>
              </a:prstGeom>
              <a:solidFill>
                <a:srgbClr val="FFFFFF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토픽 수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B9EB5DD-6F7B-9F66-1B72-9A003BA30360}"/>
                  </a:ext>
                </a:extLst>
              </p:cNvPr>
              <p:cNvSpPr/>
              <p:nvPr/>
            </p:nvSpPr>
            <p:spPr>
              <a:xfrm>
                <a:off x="6336289" y="2145686"/>
                <a:ext cx="633576" cy="212447"/>
              </a:xfrm>
              <a:prstGeom prst="rect">
                <a:avLst/>
              </a:prstGeom>
              <a:solidFill>
                <a:srgbClr val="FFFFFF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토픽 수 별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BB96D71-7EA3-6EEC-6B73-99786BDC7CD9}"/>
                  </a:ext>
                </a:extLst>
              </p:cNvPr>
              <p:cNvSpPr/>
              <p:nvPr/>
            </p:nvSpPr>
            <p:spPr>
              <a:xfrm>
                <a:off x="7264694" y="2911346"/>
                <a:ext cx="291806" cy="29117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9553646" y="2947363"/>
              <a:ext cx="285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A893D70-D2B8-5565-FBAB-7CB7F4A39302}"/>
              </a:ext>
            </a:extLst>
          </p:cNvPr>
          <p:cNvSpPr/>
          <p:nvPr/>
        </p:nvSpPr>
        <p:spPr>
          <a:xfrm>
            <a:off x="3650388" y="2952949"/>
            <a:ext cx="321082" cy="271368"/>
          </a:xfrm>
          <a:prstGeom prst="rightArrow">
            <a:avLst>
              <a:gd name="adj1" fmla="val 54616"/>
              <a:gd name="adj2" fmla="val 50000"/>
            </a:avLst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6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724779" y="174149"/>
            <a:ext cx="3021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토픽 모델링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토픽별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특징 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1018572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Gensim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 모델링 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토픽의 상위 빈도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단어 추출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pyLDAvis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토픽 모델링 시각화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EBBE22-FB8A-F528-B792-6533593BE814}"/>
              </a:ext>
            </a:extLst>
          </p:cNvPr>
          <p:cNvGrpSpPr/>
          <p:nvPr/>
        </p:nvGrpSpPr>
        <p:grpSpPr>
          <a:xfrm>
            <a:off x="690710" y="1997662"/>
            <a:ext cx="5907524" cy="4035584"/>
            <a:chOff x="522356" y="1928605"/>
            <a:chExt cx="5491911" cy="44262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0687FE-66D8-3B60-2DAD-95527494E3FB}"/>
                </a:ext>
              </a:extLst>
            </p:cNvPr>
            <p:cNvSpPr/>
            <p:nvPr/>
          </p:nvSpPr>
          <p:spPr>
            <a:xfrm>
              <a:off x="522357" y="1928605"/>
              <a:ext cx="5491910" cy="403917"/>
            </a:xfrm>
            <a:prstGeom prst="rect">
              <a:avLst/>
            </a:prstGeom>
            <a:solidFill>
              <a:srgbClr val="FFF3D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pyLDAvis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사용하여 토픽 모델링 시각화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B4DAA0-45B6-95D8-E7FF-404754C3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56" y="2342352"/>
              <a:ext cx="5491909" cy="4012468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89BC71-6213-5C1D-FA36-FC822E9DCF65}"/>
              </a:ext>
            </a:extLst>
          </p:cNvPr>
          <p:cNvSpPr txBox="1"/>
          <p:nvPr/>
        </p:nvSpPr>
        <p:spPr>
          <a:xfrm>
            <a:off x="2129457" y="6042208"/>
            <a:ext cx="3030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상위 단어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90962" y="1997662"/>
            <a:ext cx="4701791" cy="4044546"/>
            <a:chOff x="6790962" y="1997662"/>
            <a:chExt cx="4701791" cy="40445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13E0A2-169E-15C5-1A6C-BF6F0FBCFA53}"/>
                </a:ext>
              </a:extLst>
            </p:cNvPr>
            <p:cNvSpPr/>
            <p:nvPr/>
          </p:nvSpPr>
          <p:spPr>
            <a:xfrm>
              <a:off x="6803120" y="1997662"/>
              <a:ext cx="4672460" cy="461339"/>
            </a:xfrm>
            <a:prstGeom prst="rect">
              <a:avLst/>
            </a:prstGeom>
            <a:solidFill>
              <a:srgbClr val="FFF3D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Gensim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토픽 모델링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D476863-0CE0-994C-8EB7-CFA5890593C4}"/>
                </a:ext>
              </a:extLst>
            </p:cNvPr>
            <p:cNvGrpSpPr/>
            <p:nvPr/>
          </p:nvGrpSpPr>
          <p:grpSpPr>
            <a:xfrm>
              <a:off x="6790962" y="2462258"/>
              <a:ext cx="4701791" cy="3579950"/>
              <a:chOff x="6446032" y="3657169"/>
              <a:chExt cx="4421937" cy="2623232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DCB2D35-F414-3618-2D42-16F7B1BCDE46}"/>
                  </a:ext>
                </a:extLst>
              </p:cNvPr>
              <p:cNvGrpSpPr/>
              <p:nvPr/>
            </p:nvGrpSpPr>
            <p:grpSpPr>
              <a:xfrm>
                <a:off x="6446032" y="3657169"/>
                <a:ext cx="4421937" cy="2623232"/>
                <a:chOff x="5728376" y="2970265"/>
                <a:chExt cx="4211404" cy="2623232"/>
              </a:xfrm>
            </p:grpSpPr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0846A61C-51E6-7DEC-303D-96CB284F3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836" r="-6195"/>
                <a:stretch/>
              </p:blipFill>
              <p:spPr>
                <a:xfrm>
                  <a:off x="5728376" y="2970265"/>
                  <a:ext cx="1357169" cy="986741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A1292A2-C719-70FA-458B-08F51ABA04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" r="369" b="67211"/>
                <a:stretch/>
              </p:blipFill>
              <p:spPr>
                <a:xfrm>
                  <a:off x="7001765" y="2970266"/>
                  <a:ext cx="1509029" cy="1028740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C4384F60-F5C8-AE98-B3CF-1532D3F48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925" t="561" r="-1315" b="75646"/>
                <a:stretch/>
              </p:blipFill>
              <p:spPr>
                <a:xfrm>
                  <a:off x="7056247" y="3975810"/>
                  <a:ext cx="1540372" cy="1073013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4F4E3493-7896-6CE0-DB54-51554ADC9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" t="1133" r="8738" b="47518"/>
                <a:stretch/>
              </p:blipFill>
              <p:spPr>
                <a:xfrm>
                  <a:off x="8485609" y="5010084"/>
                  <a:ext cx="1424366" cy="583413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0E106EF5-BACC-EA09-0308-B946811868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" t="33237" r="-415" b="33838"/>
                <a:stretch/>
              </p:blipFill>
              <p:spPr>
                <a:xfrm>
                  <a:off x="8403201" y="2970267"/>
                  <a:ext cx="1536579" cy="1043650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A4BBA55D-FF4C-34CC-5DBE-9874769806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315" t="66903" r="14673" b="-1215"/>
                <a:stretch/>
              </p:blipFill>
              <p:spPr>
                <a:xfrm>
                  <a:off x="5734933" y="3947150"/>
                  <a:ext cx="1339264" cy="1133025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61F1EE54-171F-B738-0122-662ABC459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5086" r="3813" b="50644"/>
                <a:stretch/>
              </p:blipFill>
              <p:spPr>
                <a:xfrm>
                  <a:off x="8470227" y="3967682"/>
                  <a:ext cx="1454171" cy="1067613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F44ABC4E-DE0C-211C-84BF-C0567E1A9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-1" t="50007" r="1981" b="36890"/>
                <a:stretch/>
              </p:blipFill>
              <p:spPr>
                <a:xfrm>
                  <a:off x="5742506" y="5023725"/>
                  <a:ext cx="1464795" cy="569772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C7DCB9FD-E3A1-1ABE-AA7C-2040D7963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-1" t="74467" r="-2839" b="11655"/>
                <a:stretch/>
              </p:blipFill>
              <p:spPr>
                <a:xfrm>
                  <a:off x="7070558" y="4998904"/>
                  <a:ext cx="1508638" cy="592339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8ED84D4-F366-7F49-787C-2D9157B6C034}"/>
                  </a:ext>
                </a:extLst>
              </p:cNvPr>
              <p:cNvSpPr/>
              <p:nvPr/>
            </p:nvSpPr>
            <p:spPr>
              <a:xfrm>
                <a:off x="7941635" y="4850388"/>
                <a:ext cx="1392420" cy="98448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75998E3-F099-E285-A643-E104CC354CDC}"/>
                  </a:ext>
                </a:extLst>
              </p:cNvPr>
              <p:cNvSpPr/>
              <p:nvPr/>
            </p:nvSpPr>
            <p:spPr>
              <a:xfrm>
                <a:off x="7952801" y="5038850"/>
                <a:ext cx="1381255" cy="106637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50EC2FA-BAA1-E097-DB26-CDCEE43B3C33}"/>
                  </a:ext>
                </a:extLst>
              </p:cNvPr>
              <p:cNvSpPr/>
              <p:nvPr/>
            </p:nvSpPr>
            <p:spPr>
              <a:xfrm>
                <a:off x="7930676" y="5505634"/>
                <a:ext cx="1403377" cy="114013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897240D-EAD3-B3E1-71FA-19623A669F26}"/>
                  </a:ext>
                </a:extLst>
              </p:cNvPr>
              <p:cNvSpPr/>
              <p:nvPr/>
            </p:nvSpPr>
            <p:spPr>
              <a:xfrm>
                <a:off x="7904788" y="3754093"/>
                <a:ext cx="1147022" cy="97145"/>
              </a:xfrm>
              <a:prstGeom prst="rect">
                <a:avLst/>
              </a:prstGeom>
              <a:solidFill>
                <a:schemeClr val="accent2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B3606BD-48F4-D4DA-C9BA-CDF99CA2BA49}"/>
                  </a:ext>
                </a:extLst>
              </p:cNvPr>
              <p:cNvSpPr/>
              <p:nvPr/>
            </p:nvSpPr>
            <p:spPr>
              <a:xfrm>
                <a:off x="7904787" y="3848734"/>
                <a:ext cx="1147022" cy="97145"/>
              </a:xfrm>
              <a:prstGeom prst="rect">
                <a:avLst/>
              </a:prstGeom>
              <a:solidFill>
                <a:schemeClr val="accent2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6DCAA8A-6DB9-D0BF-EA95-00062E12520C}"/>
                  </a:ext>
                </a:extLst>
              </p:cNvPr>
              <p:cNvSpPr/>
              <p:nvPr/>
            </p:nvSpPr>
            <p:spPr>
              <a:xfrm>
                <a:off x="9361038" y="3761681"/>
                <a:ext cx="1436554" cy="103245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CEB21E2-A3E8-DCA4-DC77-D43F276BC25A}"/>
                  </a:ext>
                </a:extLst>
              </p:cNvPr>
              <p:cNvSpPr/>
              <p:nvPr/>
            </p:nvSpPr>
            <p:spPr>
              <a:xfrm>
                <a:off x="9357374" y="4030017"/>
                <a:ext cx="1448659" cy="107424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3DE33FD-5AE1-D9F5-AAB6-4674A2708702}"/>
                  </a:ext>
                </a:extLst>
              </p:cNvPr>
              <p:cNvSpPr/>
              <p:nvPr/>
            </p:nvSpPr>
            <p:spPr>
              <a:xfrm>
                <a:off x="9364292" y="3857940"/>
                <a:ext cx="1433300" cy="84328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FB4E745-B318-830B-B2C1-422186EBF6C6}"/>
                  </a:ext>
                </a:extLst>
              </p:cNvPr>
              <p:cNvSpPr/>
              <p:nvPr/>
            </p:nvSpPr>
            <p:spPr>
              <a:xfrm>
                <a:off x="9364291" y="4547819"/>
                <a:ext cx="1462010" cy="101882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82AE3FF-4092-1D97-E31C-5C9A14EC6F27}"/>
                  </a:ext>
                </a:extLst>
              </p:cNvPr>
              <p:cNvSpPr/>
              <p:nvPr/>
            </p:nvSpPr>
            <p:spPr>
              <a:xfrm>
                <a:off x="7976119" y="5817235"/>
                <a:ext cx="1274868" cy="88937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87E54BB-D5BD-45EB-07AB-6074860D5B9C}"/>
                  </a:ext>
                </a:extLst>
              </p:cNvPr>
              <p:cNvSpPr/>
              <p:nvPr/>
            </p:nvSpPr>
            <p:spPr>
              <a:xfrm>
                <a:off x="7975905" y="6085692"/>
                <a:ext cx="1274868" cy="90015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2F33D56-06E8-76EF-1F20-30F5F6B11116}"/>
                  </a:ext>
                </a:extLst>
              </p:cNvPr>
              <p:cNvSpPr/>
              <p:nvPr/>
            </p:nvSpPr>
            <p:spPr>
              <a:xfrm>
                <a:off x="7973603" y="6175707"/>
                <a:ext cx="1262115" cy="88937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901B641-8C05-63E9-B79B-231FD1472F8D}"/>
                  </a:ext>
                </a:extLst>
              </p:cNvPr>
              <p:cNvSpPr/>
              <p:nvPr/>
            </p:nvSpPr>
            <p:spPr>
              <a:xfrm>
                <a:off x="9443190" y="4771017"/>
                <a:ext cx="1356685" cy="101949"/>
              </a:xfrm>
              <a:prstGeom prst="rect">
                <a:avLst/>
              </a:prstGeom>
              <a:solidFill>
                <a:schemeClr val="accent4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4658B6-514B-2485-5D85-01770A9899E3}"/>
                  </a:ext>
                </a:extLst>
              </p:cNvPr>
              <p:cNvSpPr/>
              <p:nvPr/>
            </p:nvSpPr>
            <p:spPr>
              <a:xfrm>
                <a:off x="9484532" y="5900206"/>
                <a:ext cx="1324754" cy="84322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4141095-04C6-D747-CDCF-095355157D1A}"/>
                  </a:ext>
                </a:extLst>
              </p:cNvPr>
              <p:cNvSpPr/>
              <p:nvPr/>
            </p:nvSpPr>
            <p:spPr>
              <a:xfrm>
                <a:off x="9481279" y="5997110"/>
                <a:ext cx="1324754" cy="84322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9392690-C6E6-C3BC-CEB7-EE15CBD4953B}"/>
                  </a:ext>
                </a:extLst>
              </p:cNvPr>
              <p:cNvSpPr/>
              <p:nvPr/>
            </p:nvSpPr>
            <p:spPr>
              <a:xfrm>
                <a:off x="9443190" y="5136826"/>
                <a:ext cx="1356685" cy="106637"/>
              </a:xfrm>
              <a:prstGeom prst="rect">
                <a:avLst/>
              </a:prstGeom>
              <a:solidFill>
                <a:schemeClr val="accent4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1299E26-8452-76F3-B1F3-5779580BB5BB}"/>
                  </a:ext>
                </a:extLst>
              </p:cNvPr>
              <p:cNvSpPr/>
              <p:nvPr/>
            </p:nvSpPr>
            <p:spPr>
              <a:xfrm>
                <a:off x="6554520" y="5571074"/>
                <a:ext cx="1224753" cy="97145"/>
              </a:xfrm>
              <a:prstGeom prst="rect">
                <a:avLst/>
              </a:prstGeom>
              <a:solidFill>
                <a:schemeClr val="accent2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1B9A640-FB50-C8CB-CEA2-1389D2BEF581}"/>
                  </a:ext>
                </a:extLst>
              </p:cNvPr>
              <p:cNvSpPr/>
              <p:nvPr/>
            </p:nvSpPr>
            <p:spPr>
              <a:xfrm>
                <a:off x="6568065" y="5207467"/>
                <a:ext cx="1291067" cy="97145"/>
              </a:xfrm>
              <a:prstGeom prst="rect">
                <a:avLst/>
              </a:prstGeom>
              <a:solidFill>
                <a:schemeClr val="accent2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9D55FBA-5D40-E244-E9B2-BA660BB11D5A}"/>
                  </a:ext>
                </a:extLst>
              </p:cNvPr>
              <p:cNvSpPr/>
              <p:nvPr/>
            </p:nvSpPr>
            <p:spPr>
              <a:xfrm>
                <a:off x="6571377" y="6005795"/>
                <a:ext cx="1333410" cy="90015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EFC49DC-6B36-DA80-1EE1-33186215658E}"/>
                  </a:ext>
                </a:extLst>
              </p:cNvPr>
              <p:cNvSpPr/>
              <p:nvPr/>
            </p:nvSpPr>
            <p:spPr>
              <a:xfrm>
                <a:off x="6565518" y="6095623"/>
                <a:ext cx="1333410" cy="90015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42C81C1-847A-C6F9-1A8F-71F3AA416F3E}"/>
                  </a:ext>
                </a:extLst>
              </p:cNvPr>
              <p:cNvSpPr/>
              <p:nvPr/>
            </p:nvSpPr>
            <p:spPr>
              <a:xfrm>
                <a:off x="6554520" y="4175636"/>
                <a:ext cx="1224753" cy="91575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B9CCD84C-51AD-1831-FE67-F7ECF58C042D}"/>
                  </a:ext>
                </a:extLst>
              </p:cNvPr>
              <p:cNvSpPr/>
              <p:nvPr/>
            </p:nvSpPr>
            <p:spPr>
              <a:xfrm>
                <a:off x="6554519" y="3737472"/>
                <a:ext cx="1224753" cy="91575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980ADDA-5122-E4E4-963A-8D2871A4401F}"/>
                  </a:ext>
                </a:extLst>
              </p:cNvPr>
              <p:cNvSpPr/>
              <p:nvPr/>
            </p:nvSpPr>
            <p:spPr>
              <a:xfrm>
                <a:off x="6554519" y="4003728"/>
                <a:ext cx="1224753" cy="91575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453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4B67F8-F4E9-9637-D357-88804148821E}"/>
              </a:ext>
            </a:extLst>
          </p:cNvPr>
          <p:cNvSpPr/>
          <p:nvPr/>
        </p:nvSpPr>
        <p:spPr>
          <a:xfrm>
            <a:off x="7049570" y="2430615"/>
            <a:ext cx="4320000" cy="421304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D6F125C-EC5B-4581-15FA-663E0DBD866C}"/>
              </a:ext>
            </a:extLst>
          </p:cNvPr>
          <p:cNvSpPr/>
          <p:nvPr/>
        </p:nvSpPr>
        <p:spPr>
          <a:xfrm>
            <a:off x="1317909" y="2457003"/>
            <a:ext cx="5400000" cy="4160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722C8-A154-E805-930B-5F3438B18E89}"/>
              </a:ext>
            </a:extLst>
          </p:cNvPr>
          <p:cNvSpPr txBox="1"/>
          <p:nvPr/>
        </p:nvSpPr>
        <p:spPr>
          <a:xfrm>
            <a:off x="1682850" y="177602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LDA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기반 카테고리 분류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E87F72F-84BF-F015-0A8E-5BD12268E268}"/>
              </a:ext>
            </a:extLst>
          </p:cNvPr>
          <p:cNvSpPr/>
          <p:nvPr/>
        </p:nvSpPr>
        <p:spPr>
          <a:xfrm>
            <a:off x="2039863" y="2770488"/>
            <a:ext cx="1159815" cy="1170688"/>
          </a:xfrm>
          <a:prstGeom prst="flowChartConnector">
            <a:avLst/>
          </a:prstGeom>
          <a:solidFill>
            <a:srgbClr val="FFFFFF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래픽 5" descr="법원 윤곽선">
            <a:extLst>
              <a:ext uri="{FF2B5EF4-FFF2-40B4-BE49-F238E27FC236}">
                <a16:creationId xmlns:a16="http://schemas.microsoft.com/office/drawing/2014/main" id="{BCEF6D77-0FA8-A5FA-68B0-4E93B3C6C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890" y="2823791"/>
            <a:ext cx="743058" cy="86177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4B7B74D-DC09-64DA-A8DB-BED2F2A1FB56}"/>
              </a:ext>
            </a:extLst>
          </p:cNvPr>
          <p:cNvSpPr/>
          <p:nvPr/>
        </p:nvSpPr>
        <p:spPr>
          <a:xfrm>
            <a:off x="2075506" y="4685359"/>
            <a:ext cx="1142919" cy="1139349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C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래픽 18" descr="타원 윤곽선">
            <a:extLst>
              <a:ext uri="{FF2B5EF4-FFF2-40B4-BE49-F238E27FC236}">
                <a16:creationId xmlns:a16="http://schemas.microsoft.com/office/drawing/2014/main" id="{13BDB728-05A5-07B8-E12E-A7070ECF6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1169" y="4799035"/>
            <a:ext cx="652348" cy="652348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CDF6914-C5BC-B458-1D9F-2A169BC715CD}"/>
              </a:ext>
            </a:extLst>
          </p:cNvPr>
          <p:cNvSpPr/>
          <p:nvPr/>
        </p:nvSpPr>
        <p:spPr>
          <a:xfrm>
            <a:off x="4723731" y="4649201"/>
            <a:ext cx="1142919" cy="1139349"/>
          </a:xfrm>
          <a:prstGeom prst="flowChartConnector">
            <a:avLst/>
          </a:prstGeom>
          <a:solidFill>
            <a:srgbClr val="FFFFFF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래픽 21" descr="웃는 얼굴(윤곽선) 단색으로 채워진">
            <a:extLst>
              <a:ext uri="{FF2B5EF4-FFF2-40B4-BE49-F238E27FC236}">
                <a16:creationId xmlns:a16="http://schemas.microsoft.com/office/drawing/2014/main" id="{E8E5CC07-9AF0-BDBB-28AE-A9F4CE7DB8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569" y="4704753"/>
            <a:ext cx="725432" cy="775533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0EC393F7-3CBF-F545-F97F-72172F91DF08}"/>
              </a:ext>
            </a:extLst>
          </p:cNvPr>
          <p:cNvSpPr/>
          <p:nvPr/>
        </p:nvSpPr>
        <p:spPr>
          <a:xfrm>
            <a:off x="4701596" y="2774982"/>
            <a:ext cx="1159815" cy="1170688"/>
          </a:xfrm>
          <a:prstGeom prst="flowChartConnector">
            <a:avLst/>
          </a:prstGeom>
          <a:solidFill>
            <a:srgbClr val="FFFFFF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래픽 25" descr="보디빌더  윤곽선">
            <a:extLst>
              <a:ext uri="{FF2B5EF4-FFF2-40B4-BE49-F238E27FC236}">
                <a16:creationId xmlns:a16="http://schemas.microsoft.com/office/drawing/2014/main" id="{8A9D5C20-1669-6C15-93C1-8C500715DF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2161" y="2916524"/>
            <a:ext cx="730955" cy="730955"/>
          </a:xfrm>
          <a:prstGeom prst="rect">
            <a:avLst/>
          </a:prstGeom>
        </p:spPr>
      </p:pic>
      <p:pic>
        <p:nvPicPr>
          <p:cNvPr id="30" name="그래픽 29" descr="혼란스러운 사람 단색으로 채워진">
            <a:extLst>
              <a:ext uri="{FF2B5EF4-FFF2-40B4-BE49-F238E27FC236}">
                <a16:creationId xmlns:a16="http://schemas.microsoft.com/office/drawing/2014/main" id="{BDF5863D-E89B-4328-4BD0-2EB75D2178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2508" y="3165007"/>
            <a:ext cx="420055" cy="420055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CD647CEA-0D85-364A-88BF-D465294AB73D}"/>
              </a:ext>
            </a:extLst>
          </p:cNvPr>
          <p:cNvSpPr/>
          <p:nvPr/>
        </p:nvSpPr>
        <p:spPr>
          <a:xfrm>
            <a:off x="8599601" y="2770488"/>
            <a:ext cx="1203831" cy="1177809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FF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운동복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4" name="그래픽 33" descr="수건 윤곽선">
            <a:extLst>
              <a:ext uri="{FF2B5EF4-FFF2-40B4-BE49-F238E27FC236}">
                <a16:creationId xmlns:a16="http://schemas.microsoft.com/office/drawing/2014/main" id="{AAA64242-FE76-9EA3-9063-AC74DC8ABA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0375" y="2888375"/>
            <a:ext cx="557684" cy="557684"/>
          </a:xfrm>
          <a:prstGeom prst="rect">
            <a:avLst/>
          </a:prstGeom>
        </p:spPr>
      </p:pic>
      <p:pic>
        <p:nvPicPr>
          <p:cNvPr id="36" name="그래픽 35" descr="셔츠 윤곽선">
            <a:extLst>
              <a:ext uri="{FF2B5EF4-FFF2-40B4-BE49-F238E27FC236}">
                <a16:creationId xmlns:a16="http://schemas.microsoft.com/office/drawing/2014/main" id="{F16D87E0-238E-75B1-1F10-AF41CB59B5D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8326" y="2940179"/>
            <a:ext cx="544281" cy="544281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E0B615-2C63-0F3D-C040-D88413CE1E6B}"/>
              </a:ext>
            </a:extLst>
          </p:cNvPr>
          <p:cNvSpPr/>
          <p:nvPr/>
        </p:nvSpPr>
        <p:spPr>
          <a:xfrm>
            <a:off x="7657651" y="4555427"/>
            <a:ext cx="1203831" cy="1231141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탈의실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샤워실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사물함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8" name="그래픽 37" descr="샤워 단색으로 채워진">
            <a:extLst>
              <a:ext uri="{FF2B5EF4-FFF2-40B4-BE49-F238E27FC236}">
                <a16:creationId xmlns:a16="http://schemas.microsoft.com/office/drawing/2014/main" id="{70C8FF05-DC49-548A-6FC9-35BB8D7B01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21240" y="4742565"/>
            <a:ext cx="597702" cy="515785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9E5D772-D976-C6D9-0E9C-BA212FE13725}"/>
              </a:ext>
            </a:extLst>
          </p:cNvPr>
          <p:cNvSpPr/>
          <p:nvPr/>
        </p:nvSpPr>
        <p:spPr>
          <a:xfrm>
            <a:off x="9623371" y="4549736"/>
            <a:ext cx="1203831" cy="117781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그래픽 39" descr="택시 윤곽선">
            <a:extLst>
              <a:ext uri="{FF2B5EF4-FFF2-40B4-BE49-F238E27FC236}">
                <a16:creationId xmlns:a16="http://schemas.microsoft.com/office/drawing/2014/main" id="{2694FDB8-FE0B-2C04-F953-176BC250374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83775" y="4662373"/>
            <a:ext cx="706240" cy="706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07039-FAD4-C5DD-8F81-4CD58F4FAD8D}"/>
              </a:ext>
            </a:extLst>
          </p:cNvPr>
          <p:cNvSpPr txBox="1"/>
          <p:nvPr/>
        </p:nvSpPr>
        <p:spPr>
          <a:xfrm>
            <a:off x="1276414" y="4063965"/>
            <a:ext cx="28513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건물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인테리어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채광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층수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시설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쾌적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조명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청소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분위기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4D981-561B-243E-8F3F-061CDA0ED2C3}"/>
              </a:ext>
            </a:extLst>
          </p:cNvPr>
          <p:cNvSpPr txBox="1"/>
          <p:nvPr/>
        </p:nvSpPr>
        <p:spPr>
          <a:xfrm>
            <a:off x="4006629" y="5873949"/>
            <a:ext cx="250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친절도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과도한 영업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(PT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강요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직원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상담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인사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등록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2A199E-29D4-2E24-0FBF-8D43DDB10D9D}"/>
              </a:ext>
            </a:extLst>
          </p:cNvPr>
          <p:cNvSpPr txBox="1"/>
          <p:nvPr/>
        </p:nvSpPr>
        <p:spPr>
          <a:xfrm>
            <a:off x="3968533" y="4038662"/>
            <a:ext cx="262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식단 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운동법 학습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전문성 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트레이너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식단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프로그램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설명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전문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3376C8-1EEC-BE91-8AF0-A75C19510237}"/>
              </a:ext>
            </a:extLst>
          </p:cNvPr>
          <p:cNvSpPr txBox="1"/>
          <p:nvPr/>
        </p:nvSpPr>
        <p:spPr>
          <a:xfrm>
            <a:off x="1564377" y="5931607"/>
            <a:ext cx="219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종류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브랜드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연식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rial" panose="020B0604020202020204" pitchFamily="34" charset="0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배치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관리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기구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다양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넉넉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간격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D7F69-BD1D-F614-11AA-99979803A749}"/>
              </a:ext>
            </a:extLst>
          </p:cNvPr>
          <p:cNvSpPr txBox="1"/>
          <p:nvPr/>
        </p:nvSpPr>
        <p:spPr>
          <a:xfrm>
            <a:off x="8137111" y="4039175"/>
            <a:ext cx="21982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무료 제공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가격 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운동복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17F5F7-B571-6F7E-D3AA-56C68391F151}"/>
              </a:ext>
            </a:extLst>
          </p:cNvPr>
          <p:cNvSpPr txBox="1"/>
          <p:nvPr/>
        </p:nvSpPr>
        <p:spPr>
          <a:xfrm>
            <a:off x="7061786" y="5839703"/>
            <a:ext cx="234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관리 상태 및 만족도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정리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머리카락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사물함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3A66C3-881E-38BF-27F3-2B9C9389D321}"/>
              </a:ext>
            </a:extLst>
          </p:cNvPr>
          <p:cNvSpPr txBox="1"/>
          <p:nvPr/>
        </p:nvSpPr>
        <p:spPr>
          <a:xfrm>
            <a:off x="9482311" y="5797142"/>
            <a:ext cx="150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주차공간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비용 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키워드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타워식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2E532-F99C-0C04-C03A-B59A4DFB6DE2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토픽 모델링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토픽별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특징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F183-FBB3-647F-5A62-D4123126D6F5}"/>
              </a:ext>
            </a:extLst>
          </p:cNvPr>
          <p:cNvSpPr txBox="1"/>
          <p:nvPr/>
        </p:nvSpPr>
        <p:spPr>
          <a:xfrm>
            <a:off x="825180" y="1026784"/>
            <a:ext cx="1018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도출한 토픽을 기반으로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카테고리 생성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헬스장에 특화된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카테고리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2332FF-683A-2D8A-0160-C39C435F72E9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4D62F2-82DB-A860-C9A7-848BF0528578}"/>
              </a:ext>
            </a:extLst>
          </p:cNvPr>
          <p:cNvSpPr/>
          <p:nvPr/>
        </p:nvSpPr>
        <p:spPr>
          <a:xfrm>
            <a:off x="1682850" y="1898990"/>
            <a:ext cx="4629663" cy="641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LDA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토픽 모델링 기반 카테고리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17E889-96E4-C0BE-AC8E-29BA3978D3EF}"/>
              </a:ext>
            </a:extLst>
          </p:cNvPr>
          <p:cNvSpPr/>
          <p:nvPr/>
        </p:nvSpPr>
        <p:spPr>
          <a:xfrm>
            <a:off x="7406742" y="1893689"/>
            <a:ext cx="3524035" cy="641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 특화 카테고리</a:t>
            </a:r>
          </a:p>
        </p:txBody>
      </p:sp>
    </p:spTree>
    <p:extLst>
      <p:ext uri="{BB962C8B-B14F-4D97-AF65-F5344CB8AC3E}">
        <p14:creationId xmlns:p14="http://schemas.microsoft.com/office/powerpoint/2010/main" val="41293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798347E-F510-C4F2-ED82-83C8D8A5D0AE}"/>
              </a:ext>
            </a:extLst>
          </p:cNvPr>
          <p:cNvGrpSpPr/>
          <p:nvPr/>
        </p:nvGrpSpPr>
        <p:grpSpPr>
          <a:xfrm>
            <a:off x="-40267" y="892467"/>
            <a:ext cx="5265079" cy="6230372"/>
            <a:chOff x="-375300" y="-1857673"/>
            <a:chExt cx="11494816" cy="10597503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98E190C6-1F90-D5D4-A00D-D92B1670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t="26600" r="48421" b="19912"/>
            <a:stretch/>
          </p:blipFill>
          <p:spPr>
            <a:xfrm rot="10620000">
              <a:off x="-375300" y="-1857673"/>
              <a:ext cx="11494816" cy="1059750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13371" y="167396"/>
            <a:ext cx="237048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oppins" pitchFamily="34" charset="0"/>
              </a:rPr>
              <a:t>Contents</a:t>
            </a:r>
            <a:endParaRPr lang="en-US" sz="35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8D94EF-D31F-CF09-0C7D-E72CF83D2882}"/>
              </a:ext>
            </a:extLst>
          </p:cNvPr>
          <p:cNvCxnSpPr>
            <a:cxnSpLocks/>
          </p:cNvCxnSpPr>
          <p:nvPr/>
        </p:nvCxnSpPr>
        <p:spPr>
          <a:xfrm>
            <a:off x="0" y="903113"/>
            <a:ext cx="3362325" cy="0"/>
          </a:xfrm>
          <a:prstGeom prst="line">
            <a:avLst/>
          </a:prstGeom>
          <a:ln w="38100">
            <a:solidFill>
              <a:srgbClr val="FFD76E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Object 36"/>
          <p:cNvSpPr txBox="1"/>
          <p:nvPr/>
        </p:nvSpPr>
        <p:spPr>
          <a:xfrm>
            <a:off x="8806695" y="1127074"/>
            <a:ext cx="2362658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 </a:t>
            </a:r>
            <a:r>
              <a:rPr lang="ko-KR" altLang="en-US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소개</a:t>
            </a:r>
            <a:endParaRPr lang="en-US" altLang="ko-KR" sz="13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1.2 </a:t>
            </a:r>
            <a:r>
              <a:rPr lang="ko-KR" altLang="en-US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배경 및 서비스 목표</a:t>
            </a:r>
            <a:endParaRPr lang="en-US" altLang="ko-KR" sz="13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1.3 SWOT</a:t>
            </a:r>
            <a:r>
              <a:rPr lang="ko-KR" altLang="en-US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</a:t>
            </a:r>
            <a:endParaRPr lang="en-US" altLang="ko-KR" sz="13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1.4 </a:t>
            </a:r>
            <a:r>
              <a:rPr lang="ko-KR" altLang="en-US" sz="13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수립</a:t>
            </a:r>
            <a:endParaRPr lang="en-US" altLang="ko-KR" sz="13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29543" y="1127074"/>
            <a:ext cx="2174520" cy="384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b="1" kern="0" spc="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01 </a:t>
            </a:r>
            <a:r>
              <a:rPr lang="ko-KR" altLang="en-US" sz="1900" b="1" kern="0" spc="67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프로젝트 개요</a:t>
            </a:r>
            <a:endParaRPr lang="en-US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58B4A110-1F3A-29AB-57FB-56653D5D8BFA}"/>
              </a:ext>
            </a:extLst>
          </p:cNvPr>
          <p:cNvSpPr txBox="1"/>
          <p:nvPr/>
        </p:nvSpPr>
        <p:spPr>
          <a:xfrm>
            <a:off x="5829543" y="2289756"/>
            <a:ext cx="267352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02 </a:t>
            </a:r>
            <a:r>
              <a:rPr lang="ko-KR" alt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데이터 전처리 및 분석</a:t>
            </a:r>
            <a:endParaRPr lang="en-US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69753-2BBD-9EF2-AAA0-AAE7C19A2A6A}"/>
              </a:ext>
            </a:extLst>
          </p:cNvPr>
          <p:cNvSpPr txBox="1"/>
          <p:nvPr/>
        </p:nvSpPr>
        <p:spPr>
          <a:xfrm>
            <a:off x="8806695" y="2289756"/>
            <a:ext cx="21745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2.1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2.2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2.3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모델링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(ERD)</a:t>
            </a: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2.4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탐색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(EDA)</a:t>
            </a: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69141134-68C0-770B-3377-B1D5042B9192}"/>
              </a:ext>
            </a:extLst>
          </p:cNvPr>
          <p:cNvSpPr txBox="1"/>
          <p:nvPr/>
        </p:nvSpPr>
        <p:spPr>
          <a:xfrm>
            <a:off x="5829543" y="3452438"/>
            <a:ext cx="2507902" cy="384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03 </a:t>
            </a:r>
            <a:r>
              <a:rPr lang="ko-KR" alt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모델 설계 및 개발</a:t>
            </a:r>
            <a:endParaRPr lang="en-US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AB159-5E6D-09F0-8D60-DDC9970391CD}"/>
              </a:ext>
            </a:extLst>
          </p:cNvPr>
          <p:cNvSpPr txBox="1"/>
          <p:nvPr/>
        </p:nvSpPr>
        <p:spPr>
          <a:xfrm>
            <a:off x="8806695" y="3452438"/>
            <a:ext cx="194554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3.2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설계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3.3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개발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E1C7FD55-5F62-36BF-EBAD-7B31A57D169C}"/>
              </a:ext>
            </a:extLst>
          </p:cNvPr>
          <p:cNvSpPr txBox="1"/>
          <p:nvPr/>
        </p:nvSpPr>
        <p:spPr>
          <a:xfrm>
            <a:off x="5829543" y="5571468"/>
            <a:ext cx="250790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05 </a:t>
            </a:r>
            <a:r>
              <a:rPr lang="ko-KR" alt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마케팅 및 활용 방안</a:t>
            </a:r>
            <a:endParaRPr lang="en-US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29B83-945C-BFEA-3AF7-9E33F8C5DDB2}"/>
              </a:ext>
            </a:extLst>
          </p:cNvPr>
          <p:cNvSpPr txBox="1"/>
          <p:nvPr/>
        </p:nvSpPr>
        <p:spPr>
          <a:xfrm>
            <a:off x="8806695" y="5571468"/>
            <a:ext cx="18697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5.1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5.2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모델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5.3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마케팅 전략 제안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5.4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발전 방향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6B102B9-076E-DCC8-C573-D4290B608E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flipH="1">
            <a:off x="144255" y="1605517"/>
            <a:ext cx="3367542" cy="264735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AD55AA-2260-4012-24D0-C886C0F42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rot="781572">
            <a:off x="1735711" y="4019312"/>
            <a:ext cx="1985709" cy="1561043"/>
          </a:xfrm>
          <a:prstGeom prst="rect">
            <a:avLst/>
          </a:prstGeom>
        </p:spPr>
      </p:pic>
      <p:sp>
        <p:nvSpPr>
          <p:cNvPr id="18" name="Object 33">
            <a:extLst>
              <a:ext uri="{FF2B5EF4-FFF2-40B4-BE49-F238E27FC236}">
                <a16:creationId xmlns:a16="http://schemas.microsoft.com/office/drawing/2014/main" id="{69141134-68C0-770B-3377-B1D5042B9192}"/>
              </a:ext>
            </a:extLst>
          </p:cNvPr>
          <p:cNvSpPr txBox="1"/>
          <p:nvPr/>
        </p:nvSpPr>
        <p:spPr>
          <a:xfrm>
            <a:off x="5829543" y="4529926"/>
            <a:ext cx="2507902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04</a:t>
            </a:r>
            <a:r>
              <a:rPr lang="ko-KR" alt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웹사이트 구현 및 </a:t>
            </a:r>
            <a:endParaRPr lang="en-US" altLang="ko-KR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210 OmniGothic 030" pitchFamily="34" charset="0"/>
            </a:endParaRPr>
          </a:p>
          <a:p>
            <a:r>
              <a:rPr lang="ko-KR" altLang="en-US" sz="19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210 OmniGothic 030" pitchFamily="34" charset="0"/>
              </a:rPr>
              <a:t>데모 시연</a:t>
            </a:r>
            <a:endParaRPr lang="en-US" sz="19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4AB159-5E6D-09F0-8D60-DDC9970391CD}"/>
              </a:ext>
            </a:extLst>
          </p:cNvPr>
          <p:cNvSpPr txBox="1"/>
          <p:nvPr/>
        </p:nvSpPr>
        <p:spPr>
          <a:xfrm>
            <a:off x="8806695" y="4529926"/>
            <a:ext cx="23626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4.1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 구현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4.2 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데모 시연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3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2C6B92-5C98-A268-6008-1156DBC9CE07}"/>
              </a:ext>
            </a:extLst>
          </p:cNvPr>
          <p:cNvSpPr txBox="1"/>
          <p:nvPr/>
        </p:nvSpPr>
        <p:spPr>
          <a:xfrm>
            <a:off x="1682679" y="182626"/>
            <a:ext cx="215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카테고리 분류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9613" y="685661"/>
            <a:ext cx="9066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필터링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빈도수 기반 점수화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Tkinter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카테고리 사전 생성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1018572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Tkinter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최종 선정된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카테고리별 관련 키워드가 담긴 카테고리 사전 생성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점수 계산식을 사용한 최종 헬스장별 카테고리 점수 산출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26742" y="1773142"/>
            <a:ext cx="5056705" cy="4955684"/>
            <a:chOff x="771853" y="1837793"/>
            <a:chExt cx="5056705" cy="495568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CF09724-DCDC-E945-8F50-6AF6A317F781}"/>
                </a:ext>
              </a:extLst>
            </p:cNvPr>
            <p:cNvGrpSpPr/>
            <p:nvPr/>
          </p:nvGrpSpPr>
          <p:grpSpPr>
            <a:xfrm>
              <a:off x="771853" y="1893443"/>
              <a:ext cx="3829252" cy="658912"/>
              <a:chOff x="768246" y="2315519"/>
              <a:chExt cx="3241426" cy="61414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4F154B1-0FC4-F2CA-43DE-0753738B55C0}"/>
                  </a:ext>
                </a:extLst>
              </p:cNvPr>
              <p:cNvGrpSpPr/>
              <p:nvPr/>
            </p:nvGrpSpPr>
            <p:grpSpPr>
              <a:xfrm>
                <a:off x="2041753" y="2315519"/>
                <a:ext cx="1967919" cy="614146"/>
                <a:chOff x="1201925" y="1681642"/>
                <a:chExt cx="1967919" cy="614146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DD8052A7-C7F0-2C0A-DC78-1E2A6D73B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053" t="1159" r="2570" b="90924"/>
                <a:stretch/>
              </p:blipFill>
              <p:spPr>
                <a:xfrm>
                  <a:off x="1201925" y="2093932"/>
                  <a:ext cx="1967919" cy="2018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1933B3F-F899-3020-7771-9E18A00486B8}"/>
                    </a:ext>
                  </a:extLst>
                </p:cNvPr>
                <p:cNvSpPr/>
                <p:nvPr/>
              </p:nvSpPr>
              <p:spPr>
                <a:xfrm>
                  <a:off x="1201925" y="1681642"/>
                  <a:ext cx="1967919" cy="418257"/>
                </a:xfrm>
                <a:prstGeom prst="rect">
                  <a:avLst/>
                </a:prstGeom>
                <a:solidFill>
                  <a:srgbClr val="FFF3D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큐피트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단어 종합 사전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사다리꼴 43">
                <a:extLst>
                  <a:ext uri="{FF2B5EF4-FFF2-40B4-BE49-F238E27FC236}">
                    <a16:creationId xmlns:a16="http://schemas.microsoft.com/office/drawing/2014/main" id="{05D11793-D031-A053-A9FD-B719353A94D5}"/>
                  </a:ext>
                </a:extLst>
              </p:cNvPr>
              <p:cNvSpPr/>
              <p:nvPr/>
            </p:nvSpPr>
            <p:spPr>
              <a:xfrm>
                <a:off x="768246" y="2540419"/>
                <a:ext cx="1306325" cy="266568"/>
              </a:xfrm>
              <a:prstGeom prst="trapezoid">
                <a:avLst>
                  <a:gd name="adj" fmla="val 105126"/>
                </a:avLst>
              </a:prstGeom>
              <a:gradFill flip="none" rotWithShape="1">
                <a:gsLst>
                  <a:gs pos="27000">
                    <a:schemeClr val="accent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New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86EA57-475E-CC9C-E86A-666EA322C6E1}"/>
                </a:ext>
              </a:extLst>
            </p:cNvPr>
            <p:cNvSpPr txBox="1"/>
            <p:nvPr/>
          </p:nvSpPr>
          <p:spPr>
            <a:xfrm>
              <a:off x="2530439" y="6433781"/>
              <a:ext cx="2135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카테고리별 단어 추가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0C5BE33-8901-9C93-8290-08D1053DC048}"/>
                </a:ext>
              </a:extLst>
            </p:cNvPr>
            <p:cNvSpPr/>
            <p:nvPr/>
          </p:nvSpPr>
          <p:spPr>
            <a:xfrm>
              <a:off x="1096272" y="1837793"/>
              <a:ext cx="4732286" cy="4955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8">
              <a:extLst>
                <a:ext uri="{FF2B5EF4-FFF2-40B4-BE49-F238E27FC236}">
                  <a16:creationId xmlns:a16="http://schemas.microsoft.com/office/drawing/2014/main" id="{862C10B0-1B71-B3BC-0BE3-7DE177152C2D}"/>
                </a:ext>
              </a:extLst>
            </p:cNvPr>
            <p:cNvSpPr/>
            <p:nvPr/>
          </p:nvSpPr>
          <p:spPr>
            <a:xfrm>
              <a:off x="3177538" y="4524475"/>
              <a:ext cx="447313" cy="1031226"/>
            </a:xfrm>
            <a:custGeom>
              <a:avLst/>
              <a:gdLst>
                <a:gd name="connsiteX0" fmla="*/ 0 w 586274"/>
                <a:gd name="connsiteY0" fmla="*/ 293387 h 1173546"/>
                <a:gd name="connsiteX1" fmla="*/ 293137 w 586274"/>
                <a:gd name="connsiteY1" fmla="*/ 293387 h 1173546"/>
                <a:gd name="connsiteX2" fmla="*/ 293137 w 586274"/>
                <a:gd name="connsiteY2" fmla="*/ 0 h 1173546"/>
                <a:gd name="connsiteX3" fmla="*/ 586274 w 586274"/>
                <a:gd name="connsiteY3" fmla="*/ 586773 h 1173546"/>
                <a:gd name="connsiteX4" fmla="*/ 293137 w 586274"/>
                <a:gd name="connsiteY4" fmla="*/ 1173546 h 1173546"/>
                <a:gd name="connsiteX5" fmla="*/ 293137 w 586274"/>
                <a:gd name="connsiteY5" fmla="*/ 880160 h 1173546"/>
                <a:gd name="connsiteX6" fmla="*/ 0 w 586274"/>
                <a:gd name="connsiteY6" fmla="*/ 880160 h 1173546"/>
                <a:gd name="connsiteX7" fmla="*/ 0 w 586274"/>
                <a:gd name="connsiteY7" fmla="*/ 293387 h 1173546"/>
                <a:gd name="connsiteX0" fmla="*/ 44450 w 630724"/>
                <a:gd name="connsiteY0" fmla="*/ 293387 h 1445310"/>
                <a:gd name="connsiteX1" fmla="*/ 337587 w 630724"/>
                <a:gd name="connsiteY1" fmla="*/ 293387 h 1445310"/>
                <a:gd name="connsiteX2" fmla="*/ 337587 w 630724"/>
                <a:gd name="connsiteY2" fmla="*/ 0 h 1445310"/>
                <a:gd name="connsiteX3" fmla="*/ 630724 w 630724"/>
                <a:gd name="connsiteY3" fmla="*/ 586773 h 1445310"/>
                <a:gd name="connsiteX4" fmla="*/ 337587 w 630724"/>
                <a:gd name="connsiteY4" fmla="*/ 1173546 h 1445310"/>
                <a:gd name="connsiteX5" fmla="*/ 337587 w 630724"/>
                <a:gd name="connsiteY5" fmla="*/ 880160 h 1445310"/>
                <a:gd name="connsiteX6" fmla="*/ 0 w 630724"/>
                <a:gd name="connsiteY6" fmla="*/ 1445310 h 1445310"/>
                <a:gd name="connsiteX7" fmla="*/ 44450 w 630724"/>
                <a:gd name="connsiteY7" fmla="*/ 293387 h 1445310"/>
                <a:gd name="connsiteX0" fmla="*/ 50800 w 630724"/>
                <a:gd name="connsiteY0" fmla="*/ 0 h 1920273"/>
                <a:gd name="connsiteX1" fmla="*/ 337587 w 630724"/>
                <a:gd name="connsiteY1" fmla="*/ 768350 h 1920273"/>
                <a:gd name="connsiteX2" fmla="*/ 337587 w 630724"/>
                <a:gd name="connsiteY2" fmla="*/ 474963 h 1920273"/>
                <a:gd name="connsiteX3" fmla="*/ 630724 w 630724"/>
                <a:gd name="connsiteY3" fmla="*/ 1061736 h 1920273"/>
                <a:gd name="connsiteX4" fmla="*/ 337587 w 630724"/>
                <a:gd name="connsiteY4" fmla="*/ 1648509 h 1920273"/>
                <a:gd name="connsiteX5" fmla="*/ 337587 w 630724"/>
                <a:gd name="connsiteY5" fmla="*/ 1355123 h 1920273"/>
                <a:gd name="connsiteX6" fmla="*/ 0 w 630724"/>
                <a:gd name="connsiteY6" fmla="*/ 1920273 h 1920273"/>
                <a:gd name="connsiteX7" fmla="*/ 50800 w 630724"/>
                <a:gd name="connsiteY7" fmla="*/ 0 h 1920273"/>
                <a:gd name="connsiteX0" fmla="*/ 0 w 1773724"/>
                <a:gd name="connsiteY0" fmla="*/ 0 h 2352073"/>
                <a:gd name="connsiteX1" fmla="*/ 1480587 w 1773724"/>
                <a:gd name="connsiteY1" fmla="*/ 1200150 h 2352073"/>
                <a:gd name="connsiteX2" fmla="*/ 1480587 w 1773724"/>
                <a:gd name="connsiteY2" fmla="*/ 906763 h 2352073"/>
                <a:gd name="connsiteX3" fmla="*/ 1773724 w 1773724"/>
                <a:gd name="connsiteY3" fmla="*/ 1493536 h 2352073"/>
                <a:gd name="connsiteX4" fmla="*/ 1480587 w 1773724"/>
                <a:gd name="connsiteY4" fmla="*/ 2080309 h 2352073"/>
                <a:gd name="connsiteX5" fmla="*/ 1480587 w 1773724"/>
                <a:gd name="connsiteY5" fmla="*/ 1786923 h 2352073"/>
                <a:gd name="connsiteX6" fmla="*/ 1143000 w 1773724"/>
                <a:gd name="connsiteY6" fmla="*/ 2352073 h 2352073"/>
                <a:gd name="connsiteX7" fmla="*/ 0 w 1773724"/>
                <a:gd name="connsiteY7" fmla="*/ 0 h 2352073"/>
                <a:gd name="connsiteX0" fmla="*/ 0 w 1773724"/>
                <a:gd name="connsiteY0" fmla="*/ 0 h 2618773"/>
                <a:gd name="connsiteX1" fmla="*/ 1480587 w 1773724"/>
                <a:gd name="connsiteY1" fmla="*/ 1200150 h 2618773"/>
                <a:gd name="connsiteX2" fmla="*/ 1480587 w 1773724"/>
                <a:gd name="connsiteY2" fmla="*/ 906763 h 2618773"/>
                <a:gd name="connsiteX3" fmla="*/ 1773724 w 1773724"/>
                <a:gd name="connsiteY3" fmla="*/ 1493536 h 2618773"/>
                <a:gd name="connsiteX4" fmla="*/ 1480587 w 1773724"/>
                <a:gd name="connsiteY4" fmla="*/ 2080309 h 2618773"/>
                <a:gd name="connsiteX5" fmla="*/ 1480587 w 1773724"/>
                <a:gd name="connsiteY5" fmla="*/ 1786923 h 2618773"/>
                <a:gd name="connsiteX6" fmla="*/ 6350 w 1773724"/>
                <a:gd name="connsiteY6" fmla="*/ 2618773 h 2618773"/>
                <a:gd name="connsiteX7" fmla="*/ 0 w 1773724"/>
                <a:gd name="connsiteY7" fmla="*/ 0 h 2618773"/>
                <a:gd name="connsiteX0" fmla="*/ 12883 w 1786607"/>
                <a:gd name="connsiteY0" fmla="*/ 0 h 3069623"/>
                <a:gd name="connsiteX1" fmla="*/ 1493470 w 1786607"/>
                <a:gd name="connsiteY1" fmla="*/ 1200150 h 3069623"/>
                <a:gd name="connsiteX2" fmla="*/ 1493470 w 1786607"/>
                <a:gd name="connsiteY2" fmla="*/ 906763 h 3069623"/>
                <a:gd name="connsiteX3" fmla="*/ 1786607 w 1786607"/>
                <a:gd name="connsiteY3" fmla="*/ 1493536 h 3069623"/>
                <a:gd name="connsiteX4" fmla="*/ 1493470 w 1786607"/>
                <a:gd name="connsiteY4" fmla="*/ 2080309 h 3069623"/>
                <a:gd name="connsiteX5" fmla="*/ 1493470 w 1786607"/>
                <a:gd name="connsiteY5" fmla="*/ 1786923 h 3069623"/>
                <a:gd name="connsiteX6" fmla="*/ 183 w 1786607"/>
                <a:gd name="connsiteY6" fmla="*/ 3069623 h 3069623"/>
                <a:gd name="connsiteX7" fmla="*/ 12883 w 1786607"/>
                <a:gd name="connsiteY7" fmla="*/ 0 h 3069623"/>
                <a:gd name="connsiteX0" fmla="*/ 8719 w 1786662"/>
                <a:gd name="connsiteY0" fmla="*/ 295390 h 2162861"/>
                <a:gd name="connsiteX1" fmla="*/ 1493525 w 1786662"/>
                <a:gd name="connsiteY1" fmla="*/ 293388 h 2162861"/>
                <a:gd name="connsiteX2" fmla="*/ 1493525 w 1786662"/>
                <a:gd name="connsiteY2" fmla="*/ 1 h 2162861"/>
                <a:gd name="connsiteX3" fmla="*/ 1786662 w 1786662"/>
                <a:gd name="connsiteY3" fmla="*/ 586774 h 2162861"/>
                <a:gd name="connsiteX4" fmla="*/ 1493525 w 1786662"/>
                <a:gd name="connsiteY4" fmla="*/ 1173547 h 2162861"/>
                <a:gd name="connsiteX5" fmla="*/ 1493525 w 1786662"/>
                <a:gd name="connsiteY5" fmla="*/ 880161 h 2162861"/>
                <a:gd name="connsiteX6" fmla="*/ 238 w 1786662"/>
                <a:gd name="connsiteY6" fmla="*/ 2162861 h 2162861"/>
                <a:gd name="connsiteX7" fmla="*/ 8719 w 1786662"/>
                <a:gd name="connsiteY7" fmla="*/ 295390 h 2162861"/>
                <a:gd name="connsiteX0" fmla="*/ 649 w 1778592"/>
                <a:gd name="connsiteY0" fmla="*/ 295388 h 1173546"/>
                <a:gd name="connsiteX1" fmla="*/ 1485455 w 1778592"/>
                <a:gd name="connsiteY1" fmla="*/ 293386 h 1173546"/>
                <a:gd name="connsiteX2" fmla="*/ 1485455 w 1778592"/>
                <a:gd name="connsiteY2" fmla="*/ -1 h 1173546"/>
                <a:gd name="connsiteX3" fmla="*/ 1778592 w 1778592"/>
                <a:gd name="connsiteY3" fmla="*/ 586772 h 1173546"/>
                <a:gd name="connsiteX4" fmla="*/ 1485455 w 1778592"/>
                <a:gd name="connsiteY4" fmla="*/ 1173545 h 1173546"/>
                <a:gd name="connsiteX5" fmla="*/ 1485455 w 1778592"/>
                <a:gd name="connsiteY5" fmla="*/ 880159 h 1173546"/>
                <a:gd name="connsiteX6" fmla="*/ 607 w 1778592"/>
                <a:gd name="connsiteY6" fmla="*/ 939800 h 1173546"/>
                <a:gd name="connsiteX7" fmla="*/ 649 w 1778592"/>
                <a:gd name="connsiteY7" fmla="*/ 295388 h 1173546"/>
                <a:gd name="connsiteX0" fmla="*/ 649 w 2216051"/>
                <a:gd name="connsiteY0" fmla="*/ 295389 h 1173546"/>
                <a:gd name="connsiteX1" fmla="*/ 1485455 w 2216051"/>
                <a:gd name="connsiteY1" fmla="*/ 293387 h 1173546"/>
                <a:gd name="connsiteX2" fmla="*/ 1485455 w 2216051"/>
                <a:gd name="connsiteY2" fmla="*/ 0 h 1173546"/>
                <a:gd name="connsiteX3" fmla="*/ 2216051 w 2216051"/>
                <a:gd name="connsiteY3" fmla="*/ 598762 h 1173546"/>
                <a:gd name="connsiteX4" fmla="*/ 1485455 w 2216051"/>
                <a:gd name="connsiteY4" fmla="*/ 1173546 h 1173546"/>
                <a:gd name="connsiteX5" fmla="*/ 1485455 w 2216051"/>
                <a:gd name="connsiteY5" fmla="*/ 880160 h 1173546"/>
                <a:gd name="connsiteX6" fmla="*/ 607 w 2216051"/>
                <a:gd name="connsiteY6" fmla="*/ 939801 h 1173546"/>
                <a:gd name="connsiteX7" fmla="*/ 649 w 2216051"/>
                <a:gd name="connsiteY7" fmla="*/ 295389 h 1173546"/>
                <a:gd name="connsiteX0" fmla="*/ 649 w 2216051"/>
                <a:gd name="connsiteY0" fmla="*/ 0 h 1795490"/>
                <a:gd name="connsiteX1" fmla="*/ 1485455 w 2216051"/>
                <a:gd name="connsiteY1" fmla="*/ 915331 h 1795490"/>
                <a:gd name="connsiteX2" fmla="*/ 1485455 w 2216051"/>
                <a:gd name="connsiteY2" fmla="*/ 621944 h 1795490"/>
                <a:gd name="connsiteX3" fmla="*/ 2216051 w 2216051"/>
                <a:gd name="connsiteY3" fmla="*/ 1220706 h 1795490"/>
                <a:gd name="connsiteX4" fmla="*/ 1485455 w 2216051"/>
                <a:gd name="connsiteY4" fmla="*/ 1795490 h 1795490"/>
                <a:gd name="connsiteX5" fmla="*/ 1485455 w 2216051"/>
                <a:gd name="connsiteY5" fmla="*/ 1502104 h 1795490"/>
                <a:gd name="connsiteX6" fmla="*/ 607 w 2216051"/>
                <a:gd name="connsiteY6" fmla="*/ 1561745 h 1795490"/>
                <a:gd name="connsiteX7" fmla="*/ 649 w 2216051"/>
                <a:gd name="connsiteY7" fmla="*/ 0 h 1795490"/>
                <a:gd name="connsiteX0" fmla="*/ 45709 w 2261111"/>
                <a:gd name="connsiteY0" fmla="*/ 0 h 2505413"/>
                <a:gd name="connsiteX1" fmla="*/ 1530515 w 2261111"/>
                <a:gd name="connsiteY1" fmla="*/ 915331 h 2505413"/>
                <a:gd name="connsiteX2" fmla="*/ 1530515 w 2261111"/>
                <a:gd name="connsiteY2" fmla="*/ 621944 h 2505413"/>
                <a:gd name="connsiteX3" fmla="*/ 2261111 w 2261111"/>
                <a:gd name="connsiteY3" fmla="*/ 1220706 h 2505413"/>
                <a:gd name="connsiteX4" fmla="*/ 1530515 w 2261111"/>
                <a:gd name="connsiteY4" fmla="*/ 1795490 h 2505413"/>
                <a:gd name="connsiteX5" fmla="*/ 1530515 w 2261111"/>
                <a:gd name="connsiteY5" fmla="*/ 1502104 h 2505413"/>
                <a:gd name="connsiteX6" fmla="*/ 65 w 2261111"/>
                <a:gd name="connsiteY6" fmla="*/ 2505413 h 2505413"/>
                <a:gd name="connsiteX7" fmla="*/ 45709 w 2261111"/>
                <a:gd name="connsiteY7" fmla="*/ 0 h 2505413"/>
                <a:gd name="connsiteX0" fmla="*/ 0 w 2276207"/>
                <a:gd name="connsiteY0" fmla="*/ 14483 h 1883469"/>
                <a:gd name="connsiteX1" fmla="*/ 1545611 w 2276207"/>
                <a:gd name="connsiteY1" fmla="*/ 293387 h 1883469"/>
                <a:gd name="connsiteX2" fmla="*/ 1545611 w 2276207"/>
                <a:gd name="connsiteY2" fmla="*/ 0 h 1883469"/>
                <a:gd name="connsiteX3" fmla="*/ 2276207 w 2276207"/>
                <a:gd name="connsiteY3" fmla="*/ 598762 h 1883469"/>
                <a:gd name="connsiteX4" fmla="*/ 1545611 w 2276207"/>
                <a:gd name="connsiteY4" fmla="*/ 1173546 h 1883469"/>
                <a:gd name="connsiteX5" fmla="*/ 1545611 w 2276207"/>
                <a:gd name="connsiteY5" fmla="*/ 880160 h 1883469"/>
                <a:gd name="connsiteX6" fmla="*/ 15161 w 2276207"/>
                <a:gd name="connsiteY6" fmla="*/ 1883469 h 1883469"/>
                <a:gd name="connsiteX7" fmla="*/ 0 w 2276207"/>
                <a:gd name="connsiteY7" fmla="*/ 14483 h 1883469"/>
                <a:gd name="connsiteX0" fmla="*/ 0 w 2276207"/>
                <a:gd name="connsiteY0" fmla="*/ 14483 h 1194372"/>
                <a:gd name="connsiteX1" fmla="*/ 1545611 w 2276207"/>
                <a:gd name="connsiteY1" fmla="*/ 293387 h 1194372"/>
                <a:gd name="connsiteX2" fmla="*/ 1545611 w 2276207"/>
                <a:gd name="connsiteY2" fmla="*/ 0 h 1194372"/>
                <a:gd name="connsiteX3" fmla="*/ 2276207 w 2276207"/>
                <a:gd name="connsiteY3" fmla="*/ 598762 h 1194372"/>
                <a:gd name="connsiteX4" fmla="*/ 1545611 w 2276207"/>
                <a:gd name="connsiteY4" fmla="*/ 1173546 h 1194372"/>
                <a:gd name="connsiteX5" fmla="*/ 1545611 w 2276207"/>
                <a:gd name="connsiteY5" fmla="*/ 880160 h 1194372"/>
                <a:gd name="connsiteX6" fmla="*/ 30362 w 2276207"/>
                <a:gd name="connsiteY6" fmla="*/ 1194372 h 1194372"/>
                <a:gd name="connsiteX7" fmla="*/ 0 w 2276207"/>
                <a:gd name="connsiteY7" fmla="*/ 14483 h 11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6207" h="1194372">
                  <a:moveTo>
                    <a:pt x="0" y="14483"/>
                  </a:moveTo>
                  <a:lnTo>
                    <a:pt x="1545611" y="293387"/>
                  </a:lnTo>
                  <a:lnTo>
                    <a:pt x="1545611" y="0"/>
                  </a:lnTo>
                  <a:lnTo>
                    <a:pt x="2276207" y="598762"/>
                  </a:lnTo>
                  <a:lnTo>
                    <a:pt x="1545611" y="1173546"/>
                  </a:lnTo>
                  <a:lnTo>
                    <a:pt x="1545611" y="880160"/>
                  </a:lnTo>
                  <a:lnTo>
                    <a:pt x="30362" y="1194372"/>
                  </a:lnTo>
                  <a:cubicBezTo>
                    <a:pt x="28245" y="321448"/>
                    <a:pt x="2117" y="887407"/>
                    <a:pt x="0" y="1448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9DC3E6"/>
                </a:gs>
                <a:gs pos="10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5B9BD5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556513" y="5275509"/>
              <a:ext cx="3672365" cy="1173314"/>
              <a:chOff x="1486670" y="5040597"/>
              <a:chExt cx="3672365" cy="1173314"/>
            </a:xfrm>
          </p:grpSpPr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AC9D9949-A8BA-E1FA-1DDB-99723EEF1F26}"/>
                  </a:ext>
                </a:extLst>
              </p:cNvPr>
              <p:cNvSpPr/>
              <p:nvPr/>
            </p:nvSpPr>
            <p:spPr>
              <a:xfrm>
                <a:off x="3100946" y="5432515"/>
                <a:ext cx="410772" cy="232884"/>
              </a:xfrm>
              <a:prstGeom prst="rightArrow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3564386" y="5046861"/>
                <a:ext cx="1594649" cy="1167050"/>
                <a:chOff x="8668726" y="1446605"/>
                <a:chExt cx="1594649" cy="1167050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5D2C5B87-A67E-B0F3-9C25-61631297B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655" r="1008" b="603"/>
                <a:stretch/>
              </p:blipFill>
              <p:spPr>
                <a:xfrm>
                  <a:off x="8668726" y="1631455"/>
                  <a:ext cx="1594649" cy="9822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D2C5B87-A67E-B0F3-9C25-61631297B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1006" b="89475"/>
                <a:stretch/>
              </p:blipFill>
              <p:spPr>
                <a:xfrm>
                  <a:off x="8668726" y="1446605"/>
                  <a:ext cx="1594649" cy="2078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3" name="그룹 2"/>
              <p:cNvGrpSpPr/>
              <p:nvPr/>
            </p:nvGrpSpPr>
            <p:grpSpPr>
              <a:xfrm>
                <a:off x="1486670" y="5040597"/>
                <a:ext cx="1543224" cy="1171643"/>
                <a:chOff x="6435429" y="1638749"/>
                <a:chExt cx="1543224" cy="1171643"/>
              </a:xfrm>
            </p:grpSpPr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EB5B3266-EA1B-482B-E5DD-45BC74BFF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94" b="88733"/>
                <a:stretch/>
              </p:blipFill>
              <p:spPr>
                <a:xfrm>
                  <a:off x="6435429" y="1638749"/>
                  <a:ext cx="1541541" cy="2151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EB5B3266-EA1B-482B-E5DD-45BC74BFF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0130" r="285"/>
                <a:stretch/>
              </p:blipFill>
              <p:spPr>
                <a:xfrm>
                  <a:off x="6435429" y="1858081"/>
                  <a:ext cx="1543224" cy="95231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510217-8BAF-1EF4-CFA5-E719BDB5A991}"/>
                  </a:ext>
                </a:extLst>
              </p:cNvPr>
              <p:cNvSpPr/>
              <p:nvPr/>
            </p:nvSpPr>
            <p:spPr>
              <a:xfrm>
                <a:off x="3564386" y="6036679"/>
                <a:ext cx="1594649" cy="1772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343672" y="1784959"/>
            <a:ext cx="4948986" cy="4943866"/>
            <a:chOff x="7044764" y="1786144"/>
            <a:chExt cx="4948986" cy="49438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CD4ABB-0FE4-4154-A20F-DA18D71A860C}"/>
                </a:ext>
              </a:extLst>
            </p:cNvPr>
            <p:cNvSpPr txBox="1"/>
            <p:nvPr/>
          </p:nvSpPr>
          <p:spPr>
            <a:xfrm>
              <a:off x="8281065" y="2137601"/>
              <a:ext cx="2628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헬스장별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카테고리 점수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7918710" y="4923915"/>
              <a:ext cx="3231535" cy="964091"/>
              <a:chOff x="990227" y="1781469"/>
              <a:chExt cx="2427922" cy="123354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990227" y="1781469"/>
                <a:ext cx="2427922" cy="1233542"/>
                <a:chOff x="990227" y="1505848"/>
                <a:chExt cx="2427922" cy="123354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ADE909E0-5851-1875-F0A9-9111043E4026}"/>
                    </a:ext>
                  </a:extLst>
                </p:cNvPr>
                <p:cNvSpPr/>
                <p:nvPr/>
              </p:nvSpPr>
              <p:spPr>
                <a:xfrm>
                  <a:off x="990227" y="1505848"/>
                  <a:ext cx="2427922" cy="506305"/>
                </a:xfrm>
                <a:prstGeom prst="rect">
                  <a:avLst/>
                </a:prstGeom>
                <a:solidFill>
                  <a:srgbClr val="9DC3E6"/>
                </a:solidFill>
                <a:ln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카테고리별 점수 계산식</a:t>
                  </a:r>
                  <a:endParaRPr lang="en-US" altLang="ko-KR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990227" y="2012146"/>
                  <a:ext cx="2427922" cy="727244"/>
                </a:xfrm>
                <a:prstGeom prst="rect">
                  <a:avLst/>
                </a:prstGeom>
                <a:noFill/>
                <a:ln>
                  <a:solidFill>
                    <a:srgbClr val="9DC3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EBD909-30F7-310F-2D5B-B01E5FCEF625}"/>
                  </a:ext>
                </a:extLst>
              </p:cNvPr>
              <p:cNvSpPr txBox="1"/>
              <p:nvPr/>
            </p:nvSpPr>
            <p:spPr>
              <a:xfrm>
                <a:off x="990227" y="2419408"/>
                <a:ext cx="2411060" cy="433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빈도수</a:t>
                </a:r>
                <a:r>
                  <a:rPr lang="en-US" sz="1600" b="0" i="0" dirty="0">
                    <a:solidFill>
                      <a:srgbClr val="040C28"/>
                    </a:solidFill>
                    <a:effectLst/>
                    <a:latin typeface="Google Sans"/>
                  </a:rPr>
                  <a:t> ÷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바이그램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수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0799186-3169-ED34-8407-FF1BCEA193E4}"/>
                </a:ext>
              </a:extLst>
            </p:cNvPr>
            <p:cNvGrpSpPr/>
            <p:nvPr/>
          </p:nvGrpSpPr>
          <p:grpSpPr>
            <a:xfrm>
              <a:off x="7310520" y="2596464"/>
              <a:ext cx="4569248" cy="1655705"/>
              <a:chOff x="1131227" y="2468013"/>
              <a:chExt cx="4569248" cy="1655705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39B7CD3-324E-3A55-819D-CC666835F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2596"/>
              <a:stretch/>
            </p:blipFill>
            <p:spPr>
              <a:xfrm>
                <a:off x="1131227" y="2473206"/>
                <a:ext cx="4569248" cy="16505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6" name="직사각형 55"/>
              <p:cNvSpPr/>
              <p:nvPr/>
            </p:nvSpPr>
            <p:spPr>
              <a:xfrm>
                <a:off x="4839908" y="2468013"/>
                <a:ext cx="860567" cy="16505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BC3F3FA-F21C-89D6-7F7E-1F0CA4466229}"/>
                </a:ext>
              </a:extLst>
            </p:cNvPr>
            <p:cNvSpPr/>
            <p:nvPr/>
          </p:nvSpPr>
          <p:spPr>
            <a:xfrm>
              <a:off x="7044764" y="1786144"/>
              <a:ext cx="4948986" cy="49438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4E0F42-C3F3-B178-360F-E6FB8DB75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98" y="2505748"/>
            <a:ext cx="2320122" cy="2308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16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679803" y="5631003"/>
            <a:ext cx="2188128" cy="5523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291544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324444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39746" y="5678435"/>
            <a:ext cx="1939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비지도 기반의 감성 분석 기법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Vader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 사용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679803" y="3135081"/>
            <a:ext cx="2189543" cy="239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8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723114" y="174149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리뷰 감성 분석 수치화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0EFD-9C76-1AFB-6321-5A728EA597AA}"/>
              </a:ext>
            </a:extLst>
          </p:cNvPr>
          <p:cNvSpPr txBox="1"/>
          <p:nvPr/>
        </p:nvSpPr>
        <p:spPr>
          <a:xfrm>
            <a:off x="431447" y="1817300"/>
            <a:ext cx="9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/>
              <a:t>Phase</a:t>
            </a:r>
          </a:p>
        </p:txBody>
      </p:sp>
      <p:sp>
        <p:nvSpPr>
          <p:cNvPr id="11" name="화살표: 갈매기형 수장 11">
            <a:extLst>
              <a:ext uri="{FF2B5EF4-FFF2-40B4-BE49-F238E27FC236}">
                <a16:creationId xmlns:a16="http://schemas.microsoft.com/office/drawing/2014/main" id="{A064A1B1-6137-B0B4-CDBF-42F97FDEC8EF}"/>
              </a:ext>
            </a:extLst>
          </p:cNvPr>
          <p:cNvSpPr/>
          <p:nvPr/>
        </p:nvSpPr>
        <p:spPr>
          <a:xfrm>
            <a:off x="8464857" y="1557870"/>
            <a:ext cx="3598820" cy="857693"/>
          </a:xfrm>
          <a:prstGeom prst="chevron">
            <a:avLst/>
          </a:prstGeom>
          <a:solidFill>
            <a:srgbClr val="4B91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긍부정</a:t>
            </a:r>
            <a:r>
              <a:rPr lang="ko-KR" altLang="en-US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점수화</a:t>
            </a:r>
          </a:p>
        </p:txBody>
      </p:sp>
      <p:sp>
        <p:nvSpPr>
          <p:cNvPr id="12" name="화살표: 갈매기형 수장 12">
            <a:extLst>
              <a:ext uri="{FF2B5EF4-FFF2-40B4-BE49-F238E27FC236}">
                <a16:creationId xmlns:a16="http://schemas.microsoft.com/office/drawing/2014/main" id="{405C14EF-D21D-76FE-A6FC-268DCB4CFCD3}"/>
              </a:ext>
            </a:extLst>
          </p:cNvPr>
          <p:cNvSpPr/>
          <p:nvPr/>
        </p:nvSpPr>
        <p:spPr>
          <a:xfrm>
            <a:off x="1429801" y="1557871"/>
            <a:ext cx="3816175" cy="85769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문장 번역 자동화</a:t>
            </a:r>
            <a:endParaRPr lang="en-US" altLang="ko-KR" sz="2200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(RPA)</a:t>
            </a:r>
          </a:p>
        </p:txBody>
      </p:sp>
      <p:sp>
        <p:nvSpPr>
          <p:cNvPr id="13" name="화살표: 갈매기형 수장 13">
            <a:extLst>
              <a:ext uri="{FF2B5EF4-FFF2-40B4-BE49-F238E27FC236}">
                <a16:creationId xmlns:a16="http://schemas.microsoft.com/office/drawing/2014/main" id="{C9A46D3A-9EE4-D4E2-DA9A-5B921699485F}"/>
              </a:ext>
            </a:extLst>
          </p:cNvPr>
          <p:cNvSpPr/>
          <p:nvPr/>
        </p:nvSpPr>
        <p:spPr>
          <a:xfrm>
            <a:off x="4947329" y="1557870"/>
            <a:ext cx="3816175" cy="85769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리뷰에 </a:t>
            </a:r>
            <a:r>
              <a:rPr lang="en-US" altLang="ko-KR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Vader </a:t>
            </a:r>
            <a:r>
              <a:rPr lang="ko-KR" altLang="en-US" sz="2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적용</a:t>
            </a:r>
            <a:endParaRPr lang="en-US" altLang="ko-KR" sz="2200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9518DB-58D9-A46A-30A8-663B07BB7CDA}"/>
              </a:ext>
            </a:extLst>
          </p:cNvPr>
          <p:cNvSpPr/>
          <p:nvPr/>
        </p:nvSpPr>
        <p:spPr>
          <a:xfrm>
            <a:off x="2050724" y="3829281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 리뷰 추출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70D8D-AAAB-9401-FAC4-FF66C8E101F2}"/>
              </a:ext>
            </a:extLst>
          </p:cNvPr>
          <p:cNvSpPr txBox="1"/>
          <p:nvPr/>
        </p:nvSpPr>
        <p:spPr>
          <a:xfrm>
            <a:off x="405226" y="3459949"/>
            <a:ext cx="10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/>
              <a:t>Activity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221A69-14B9-CBFD-E8F7-F8B08BBD981F}"/>
              </a:ext>
            </a:extLst>
          </p:cNvPr>
          <p:cNvSpPr/>
          <p:nvPr/>
        </p:nvSpPr>
        <p:spPr>
          <a:xfrm>
            <a:off x="2050724" y="2675664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데이터의 문장 토큰화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3430654" y="3429000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FEAD9B-C74B-D9C4-3822-554530F81081}"/>
              </a:ext>
            </a:extLst>
          </p:cNvPr>
          <p:cNvSpPr/>
          <p:nvPr/>
        </p:nvSpPr>
        <p:spPr>
          <a:xfrm>
            <a:off x="5303149" y="2675664"/>
            <a:ext cx="2851283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Vader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생성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321506-A593-CC28-F78E-9A5DEB4194FA}"/>
              </a:ext>
            </a:extLst>
          </p:cNvPr>
          <p:cNvSpPr/>
          <p:nvPr/>
        </p:nvSpPr>
        <p:spPr>
          <a:xfrm>
            <a:off x="8555575" y="2675664"/>
            <a:ext cx="2851279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헬스장별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바이그램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산출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EAD9B-C74B-D9C4-3822-554530F81081}"/>
              </a:ext>
            </a:extLst>
          </p:cNvPr>
          <p:cNvSpPr/>
          <p:nvPr/>
        </p:nvSpPr>
        <p:spPr>
          <a:xfrm>
            <a:off x="5273669" y="3829281"/>
            <a:ext cx="2851287" cy="753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수행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neg,neu,pos,compound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/>
          <p:nvPr/>
        </p:nvCxnSpPr>
        <p:spPr>
          <a:xfrm>
            <a:off x="6683080" y="3428999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/>
          <p:nvPr/>
        </p:nvCxnSpPr>
        <p:spPr>
          <a:xfrm>
            <a:off x="9935506" y="3428999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321506-A593-CC28-F78E-9A5DEB4194FA}"/>
              </a:ext>
            </a:extLst>
          </p:cNvPr>
          <p:cNvSpPr/>
          <p:nvPr/>
        </p:nvSpPr>
        <p:spPr>
          <a:xfrm>
            <a:off x="8564592" y="3829281"/>
            <a:ext cx="2851279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단위 점수화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/>
          <p:nvPr/>
        </p:nvCxnSpPr>
        <p:spPr>
          <a:xfrm>
            <a:off x="9960757" y="4582617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21506-A593-CC28-F78E-9A5DEB4194FA}"/>
              </a:ext>
            </a:extLst>
          </p:cNvPr>
          <p:cNvSpPr/>
          <p:nvPr/>
        </p:nvSpPr>
        <p:spPr>
          <a:xfrm>
            <a:off x="8555575" y="4993394"/>
            <a:ext cx="2851287" cy="753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헬스장별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지수 산출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cxnSp>
        <p:nvCxnSpPr>
          <p:cNvPr id="2" name="연결선: 꺾임 62">
            <a:extLst>
              <a:ext uri="{FF2B5EF4-FFF2-40B4-BE49-F238E27FC236}">
                <a16:creationId xmlns:a16="http://schemas.microsoft.com/office/drawing/2014/main" id="{C0CD24F5-9182-B379-A537-C8E953EA0A65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5400000" flipH="1" flipV="1">
            <a:off x="3601758" y="2881227"/>
            <a:ext cx="1530285" cy="1872495"/>
          </a:xfrm>
          <a:prstGeom prst="bentConnector4">
            <a:avLst>
              <a:gd name="adj1" fmla="val -14938"/>
              <a:gd name="adj2" fmla="val 86847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62">
            <a:extLst>
              <a:ext uri="{FF2B5EF4-FFF2-40B4-BE49-F238E27FC236}">
                <a16:creationId xmlns:a16="http://schemas.microsoft.com/office/drawing/2014/main" id="{5C2F812D-47B8-2861-7148-A90C4B33B301}"/>
              </a:ext>
            </a:extLst>
          </p:cNvPr>
          <p:cNvCxnSpPr>
            <a:cxnSpLocks/>
            <a:stCxn id="21" idx="2"/>
            <a:endCxn id="17" idx="1"/>
          </p:cNvCxnSpPr>
          <p:nvPr/>
        </p:nvCxnSpPr>
        <p:spPr>
          <a:xfrm rot="5400000" flipH="1" flipV="1">
            <a:off x="6862301" y="2889344"/>
            <a:ext cx="1530285" cy="1856262"/>
          </a:xfrm>
          <a:prstGeom prst="bentConnector4">
            <a:avLst>
              <a:gd name="adj1" fmla="val -14938"/>
              <a:gd name="adj2" fmla="val 88401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83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64">
            <a:extLst>
              <a:ext uri="{FF2B5EF4-FFF2-40B4-BE49-F238E27FC236}">
                <a16:creationId xmlns:a16="http://schemas.microsoft.com/office/drawing/2014/main" id="{2D15DFCE-BCD9-0060-DA19-30FBA1F93C36}"/>
              </a:ext>
            </a:extLst>
          </p:cNvPr>
          <p:cNvSpPr/>
          <p:nvPr/>
        </p:nvSpPr>
        <p:spPr>
          <a:xfrm>
            <a:off x="3062744" y="1990519"/>
            <a:ext cx="6323495" cy="44908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550211" y="2208000"/>
            <a:ext cx="1969623" cy="6982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52076" y="1990520"/>
            <a:ext cx="2008704" cy="44908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9797859" y="3436208"/>
            <a:ext cx="1741230" cy="6919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8071" y="3559497"/>
            <a:ext cx="1896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인덱스 한 줄 출력</a:t>
            </a:r>
            <a:endPara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&lt;Join Data Tables&gt;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9570" y="1990521"/>
            <a:ext cx="2148570" cy="44908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6845" y="3718521"/>
            <a:ext cx="1625458" cy="7788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888397" y="4737911"/>
            <a:ext cx="1305624" cy="6371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09526" y="4501128"/>
            <a:ext cx="1317896" cy="6681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92497" y="4619745"/>
            <a:ext cx="132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인덱스 재설정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&lt;Assign&gt;</a:t>
            </a:r>
          </a:p>
        </p:txBody>
      </p:sp>
      <p:sp>
        <p:nvSpPr>
          <p:cNvPr id="16" name="타원 15"/>
          <p:cNvSpPr/>
          <p:nvPr/>
        </p:nvSpPr>
        <p:spPr>
          <a:xfrm>
            <a:off x="1278484" y="2126675"/>
            <a:ext cx="755814" cy="499226"/>
          </a:xfrm>
          <a:prstGeom prst="ellipse">
            <a:avLst/>
          </a:prstGeom>
          <a:solidFill>
            <a:srgbClr val="FDBF00"/>
          </a:solidFill>
          <a:ln>
            <a:solidFill>
              <a:srgbClr val="FD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84834" y="2208000"/>
            <a:ext cx="7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9922" y="2766591"/>
            <a:ext cx="1997700" cy="7749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엑셀 파일 열기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&lt;Excel Process Scope&gt;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&lt;Use Excel File&gt;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9834" y="4648457"/>
            <a:ext cx="1792749" cy="769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08884" y="3870347"/>
            <a:ext cx="1474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인덱스 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&lt;Assign&gt;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10699" y="2350287"/>
            <a:ext cx="1515550" cy="6906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TextBox 28"/>
          <p:cNvSpPr txBox="1"/>
          <p:nvPr/>
        </p:nvSpPr>
        <p:spPr>
          <a:xfrm>
            <a:off x="755099" y="4808843"/>
            <a:ext cx="1843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파일 각 행 반복</a:t>
            </a:r>
            <a:endParaRPr lang="en-US" altLang="ko-KR" sz="11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&lt;For Each Excel Row&gt;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36203" y="5589626"/>
            <a:ext cx="1689966" cy="5937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72825" y="5671064"/>
            <a:ext cx="1658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국문 리뷰 읽기</a:t>
            </a:r>
            <a:endPara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&lt;Read Cell Value&gt;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560346" y="2320833"/>
            <a:ext cx="199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크롬 브라우저 열기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&lt;Use Browser Chrome&gt;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8009" y="3140323"/>
            <a:ext cx="1641557" cy="593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672371" y="3229664"/>
            <a:ext cx="1698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국문 리뷰 입력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&lt;Type into&gt;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28993" y="4825700"/>
            <a:ext cx="1446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영문 리뷰 추출</a:t>
            </a:r>
            <a:endParaRPr lang="en-US" altLang="ko-KR" sz="11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&lt;Get Text&gt;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730008" y="5562069"/>
            <a:ext cx="1638294" cy="6919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56169" y="5728451"/>
            <a:ext cx="1585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국문 리뷰 입력 삭제</a:t>
            </a: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&lt;Click&gt;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859015" y="3873106"/>
            <a:ext cx="1365780" cy="6919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0007307" y="2486788"/>
            <a:ext cx="12982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 리뷰 입력</a:t>
            </a:r>
            <a:endPara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&lt;Write Cell&gt;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37" y="2682995"/>
            <a:ext cx="3262165" cy="3353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타원 60"/>
          <p:cNvSpPr/>
          <p:nvPr/>
        </p:nvSpPr>
        <p:spPr>
          <a:xfrm>
            <a:off x="10199851" y="5503736"/>
            <a:ext cx="949270" cy="55437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28993" y="4003656"/>
            <a:ext cx="1452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번역문 생성 대기</a:t>
            </a:r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&lt;Delay&gt;</a:t>
            </a:r>
          </a:p>
        </p:txBody>
      </p:sp>
      <p:pic>
        <p:nvPicPr>
          <p:cNvPr id="64" name="Picture 8" descr="UiPath Support Packages | UiPa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46" y="1659629"/>
            <a:ext cx="858428" cy="86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직선 화살표 연결선 79"/>
          <p:cNvCxnSpPr>
            <a:cxnSpLocks/>
            <a:stCxn id="33" idx="3"/>
          </p:cNvCxnSpPr>
          <p:nvPr/>
        </p:nvCxnSpPr>
        <p:spPr>
          <a:xfrm>
            <a:off x="5556531" y="2536277"/>
            <a:ext cx="221926" cy="28025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35" idx="3"/>
          </p:cNvCxnSpPr>
          <p:nvPr/>
        </p:nvCxnSpPr>
        <p:spPr>
          <a:xfrm>
            <a:off x="5370769" y="3445108"/>
            <a:ext cx="582348" cy="28821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cxnSpLocks/>
          </p:cNvCxnSpPr>
          <p:nvPr/>
        </p:nvCxnSpPr>
        <p:spPr>
          <a:xfrm flipV="1">
            <a:off x="5187528" y="4910433"/>
            <a:ext cx="749048" cy="1921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cxnSpLocks/>
            <a:stCxn id="39" idx="3"/>
          </p:cNvCxnSpPr>
          <p:nvPr/>
        </p:nvCxnSpPr>
        <p:spPr>
          <a:xfrm flipV="1">
            <a:off x="5368302" y="3316068"/>
            <a:ext cx="3883450" cy="2591995"/>
          </a:xfrm>
          <a:prstGeom prst="bentConnector3">
            <a:avLst>
              <a:gd name="adj1" fmla="val 105773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435EE7-9991-8F59-F087-BF68DC7CBDA4}"/>
              </a:ext>
            </a:extLst>
          </p:cNvPr>
          <p:cNvSpPr txBox="1"/>
          <p:nvPr/>
        </p:nvSpPr>
        <p:spPr>
          <a:xfrm>
            <a:off x="1728402" y="179219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리뷰 감성 분석 수치화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44A272-5A0C-11F8-23D7-7CCED41865EB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 flipH="1">
            <a:off x="1669574" y="3541496"/>
            <a:ext cx="9198" cy="177025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27139E-FC53-7D96-403E-75ED7564BE73}"/>
              </a:ext>
            </a:extLst>
          </p:cNvPr>
          <p:cNvCxnSpPr>
            <a:stCxn id="28" idx="2"/>
            <a:endCxn id="20" idx="0"/>
          </p:cNvCxnSpPr>
          <p:nvPr/>
        </p:nvCxnSpPr>
        <p:spPr>
          <a:xfrm>
            <a:off x="1669574" y="4497382"/>
            <a:ext cx="16635" cy="151075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24088E-E4A5-94D7-7D63-2222BF13BB21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flipH="1">
            <a:off x="1681186" y="5417846"/>
            <a:ext cx="5023" cy="171780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896F5B7-2FA4-7C02-9C9B-2685AFE60AA2}"/>
              </a:ext>
            </a:extLst>
          </p:cNvPr>
          <p:cNvCxnSpPr>
            <a:stCxn id="30" idx="2"/>
            <a:endCxn id="33" idx="1"/>
          </p:cNvCxnSpPr>
          <p:nvPr/>
        </p:nvCxnSpPr>
        <p:spPr>
          <a:xfrm rot="5400000" flipH="1" flipV="1">
            <a:off x="797209" y="3420254"/>
            <a:ext cx="3647114" cy="1879160"/>
          </a:xfrm>
          <a:prstGeom prst="bentConnector4">
            <a:avLst>
              <a:gd name="adj1" fmla="val -6268"/>
              <a:gd name="adj2" fmla="val 72483"/>
            </a:avLst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D148F12-FA21-9010-D7B2-7F45C29DEE17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4535023" y="2906210"/>
            <a:ext cx="13765" cy="234113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6467727-0F69-884D-7055-800FECCC9609}"/>
              </a:ext>
            </a:extLst>
          </p:cNvPr>
          <p:cNvCxnSpPr>
            <a:stCxn id="34" idx="2"/>
            <a:endCxn id="41" idx="0"/>
          </p:cNvCxnSpPr>
          <p:nvPr/>
        </p:nvCxnSpPr>
        <p:spPr>
          <a:xfrm flipH="1">
            <a:off x="4541905" y="3733323"/>
            <a:ext cx="6883" cy="139783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1DA1AD-4C2F-F25B-35E0-7A318F602EC9}"/>
              </a:ext>
            </a:extLst>
          </p:cNvPr>
          <p:cNvCxnSpPr>
            <a:stCxn id="41" idx="2"/>
            <a:endCxn id="8" idx="0"/>
          </p:cNvCxnSpPr>
          <p:nvPr/>
        </p:nvCxnSpPr>
        <p:spPr>
          <a:xfrm flipH="1">
            <a:off x="4541209" y="4565094"/>
            <a:ext cx="696" cy="172817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27D6DD2-661B-B4C5-E93D-CF8D7E1B5378}"/>
              </a:ext>
            </a:extLst>
          </p:cNvPr>
          <p:cNvCxnSpPr>
            <a:stCxn id="8" idx="2"/>
            <a:endCxn id="39" idx="0"/>
          </p:cNvCxnSpPr>
          <p:nvPr/>
        </p:nvCxnSpPr>
        <p:spPr>
          <a:xfrm>
            <a:off x="4541209" y="5375069"/>
            <a:ext cx="7946" cy="187000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2DE8C9A3-B939-A43B-A85C-3DA8C56C9EF5}"/>
              </a:ext>
            </a:extLst>
          </p:cNvPr>
          <p:cNvCxnSpPr>
            <a:stCxn id="39" idx="2"/>
            <a:endCxn id="25" idx="1"/>
          </p:cNvCxnSpPr>
          <p:nvPr/>
        </p:nvCxnSpPr>
        <p:spPr>
          <a:xfrm rot="5400000" flipH="1" flipV="1">
            <a:off x="5450711" y="1794070"/>
            <a:ext cx="3558431" cy="5361544"/>
          </a:xfrm>
          <a:prstGeom prst="bentConnector4">
            <a:avLst>
              <a:gd name="adj1" fmla="val -6424"/>
              <a:gd name="adj2" fmla="val 93748"/>
            </a:avLst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E309A45-6475-A8AE-9D4E-04C107E6CC27}"/>
              </a:ext>
            </a:extLst>
          </p:cNvPr>
          <p:cNvCxnSpPr>
            <a:cxnSpLocks/>
            <a:stCxn id="25" idx="2"/>
            <a:endCxn id="37" idx="0"/>
          </p:cNvCxnSpPr>
          <p:nvPr/>
        </p:nvCxnSpPr>
        <p:spPr>
          <a:xfrm>
            <a:off x="10668474" y="3040964"/>
            <a:ext cx="0" cy="395244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01357ED-45E3-F2D4-8CBC-C4CBD9465E5D}"/>
              </a:ext>
            </a:extLst>
          </p:cNvPr>
          <p:cNvCxnSpPr>
            <a:stCxn id="37" idx="2"/>
            <a:endCxn id="10" idx="0"/>
          </p:cNvCxnSpPr>
          <p:nvPr/>
        </p:nvCxnSpPr>
        <p:spPr>
          <a:xfrm>
            <a:off x="10668474" y="4128196"/>
            <a:ext cx="0" cy="372932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A025920-21B7-76B7-9B6E-76C58EE39123}"/>
              </a:ext>
            </a:extLst>
          </p:cNvPr>
          <p:cNvCxnSpPr>
            <a:stCxn id="10" idx="2"/>
            <a:endCxn id="61" idx="0"/>
          </p:cNvCxnSpPr>
          <p:nvPr/>
        </p:nvCxnSpPr>
        <p:spPr>
          <a:xfrm>
            <a:off x="10668474" y="5169249"/>
            <a:ext cx="6012" cy="334487"/>
          </a:xfrm>
          <a:prstGeom prst="straightConnector1">
            <a:avLst/>
          </a:prstGeom>
          <a:ln w="1905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22707E9-BD44-829E-67F9-976AC65A51C8}"/>
              </a:ext>
            </a:extLst>
          </p:cNvPr>
          <p:cNvSpPr txBox="1"/>
          <p:nvPr/>
        </p:nvSpPr>
        <p:spPr>
          <a:xfrm>
            <a:off x="6385826" y="2254089"/>
            <a:ext cx="199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&lt;RPA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통한 번역 화면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3" name="직선 화살표 연결선 2"/>
          <p:cNvCxnSpPr>
            <a:endCxn id="18" idx="0"/>
          </p:cNvCxnSpPr>
          <p:nvPr/>
        </p:nvCxnSpPr>
        <p:spPr>
          <a:xfrm>
            <a:off x="1669574" y="2633555"/>
            <a:ext cx="9198" cy="133036"/>
          </a:xfrm>
          <a:prstGeom prst="straightConnector1">
            <a:avLst/>
          </a:prstGeom>
          <a:ln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문장 번역 자동화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RPA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1669532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 감성 분석의 기술적 한계를 극복하기 위해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데이터를 영문으로 번역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감성분석에 사용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UiPath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여개의 국문 리뷰 문장의 영문 번역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자동화</a:t>
            </a:r>
            <a:endParaRPr lang="en-US" altLang="ko-KR" sz="20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67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6220A-5B02-23D3-AE8A-4408467FF9A3}"/>
              </a:ext>
            </a:extLst>
          </p:cNvPr>
          <p:cNvSpPr txBox="1"/>
          <p:nvPr/>
        </p:nvSpPr>
        <p:spPr>
          <a:xfrm>
            <a:off x="1715971" y="180562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리뷰 감성 분석 수치화</a:t>
            </a:r>
          </a:p>
        </p:txBody>
      </p:sp>
      <p:sp>
        <p:nvSpPr>
          <p:cNvPr id="19" name="화살표: 오른쪽 1">
            <a:extLst>
              <a:ext uri="{FF2B5EF4-FFF2-40B4-BE49-F238E27FC236}">
                <a16:creationId xmlns:a16="http://schemas.microsoft.com/office/drawing/2014/main" id="{AB175FCD-BCC5-BA3D-46FF-B9D16706E9B3}"/>
              </a:ext>
            </a:extLst>
          </p:cNvPr>
          <p:cNvSpPr/>
          <p:nvPr/>
        </p:nvSpPr>
        <p:spPr>
          <a:xfrm rot="5400000">
            <a:off x="3290220" y="3514817"/>
            <a:ext cx="560881" cy="948807"/>
          </a:xfrm>
          <a:prstGeom prst="rightArrow">
            <a:avLst>
              <a:gd name="adj1" fmla="val 50000"/>
              <a:gd name="adj2" fmla="val 48123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BD909-30F7-310F-2D5B-B01E5FCEF625}"/>
              </a:ext>
            </a:extLst>
          </p:cNvPr>
          <p:cNvSpPr txBox="1"/>
          <p:nvPr/>
        </p:nvSpPr>
        <p:spPr>
          <a:xfrm>
            <a:off x="1867019" y="3292185"/>
            <a:ext cx="340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번역된 리뷰 데이터프레임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85D6C-7428-2703-BA52-57A491583501}"/>
              </a:ext>
            </a:extLst>
          </p:cNvPr>
          <p:cNvSpPr txBox="1"/>
          <p:nvPr/>
        </p:nvSpPr>
        <p:spPr>
          <a:xfrm>
            <a:off x="-301253" y="5704562"/>
            <a:ext cx="774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긍정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종합 감성 지수 계산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4" y="4460313"/>
            <a:ext cx="5665495" cy="11939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04" y="1957657"/>
            <a:ext cx="5665493" cy="132911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7196BF-B2BF-17B0-D48D-FE976D0095C6}"/>
              </a:ext>
            </a:extLst>
          </p:cNvPr>
          <p:cNvSpPr/>
          <p:nvPr/>
        </p:nvSpPr>
        <p:spPr>
          <a:xfrm>
            <a:off x="5258274" y="4608174"/>
            <a:ext cx="1117126" cy="1040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84263F-293B-F16C-57C4-EA6DD2C601F4}"/>
              </a:ext>
            </a:extLst>
          </p:cNvPr>
          <p:cNvSpPr/>
          <p:nvPr/>
        </p:nvSpPr>
        <p:spPr>
          <a:xfrm>
            <a:off x="586316" y="1778104"/>
            <a:ext cx="5890684" cy="439423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B369B-E9F3-2D27-52F7-41C3F00F5276}"/>
              </a:ext>
            </a:extLst>
          </p:cNvPr>
          <p:cNvSpPr txBox="1"/>
          <p:nvPr/>
        </p:nvSpPr>
        <p:spPr>
          <a:xfrm>
            <a:off x="6932940" y="5865400"/>
            <a:ext cx="464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polarity_scores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종합 감성 지수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(-1~1)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계산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0286B-8893-9484-C724-F53E52D34DDC}"/>
              </a:ext>
            </a:extLst>
          </p:cNvPr>
          <p:cNvSpPr txBox="1"/>
          <p:nvPr/>
        </p:nvSpPr>
        <p:spPr>
          <a:xfrm>
            <a:off x="7339715" y="3315697"/>
            <a:ext cx="383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SentimentIntensityAnalyzer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객체 생성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6752341" y="1778104"/>
            <a:ext cx="4855844" cy="1512110"/>
            <a:chOff x="149644" y="1293392"/>
            <a:chExt cx="5207860" cy="1762855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44" y="1664673"/>
              <a:ext cx="5207859" cy="1391574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DE909E0-5851-1875-F0A9-9111043E4026}"/>
                </a:ext>
              </a:extLst>
            </p:cNvPr>
            <p:cNvSpPr/>
            <p:nvPr/>
          </p:nvSpPr>
          <p:spPr>
            <a:xfrm>
              <a:off x="149644" y="1293392"/>
              <a:ext cx="5207860" cy="380349"/>
            </a:xfrm>
            <a:prstGeom prst="rect">
              <a:avLst/>
            </a:prstGeom>
            <a:solidFill>
              <a:srgbClr val="FFF3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Vader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객체 생성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723507" y="4229268"/>
            <a:ext cx="4855844" cy="1591425"/>
            <a:chOff x="395607" y="4156181"/>
            <a:chExt cx="4855844" cy="159142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607" y="4464879"/>
              <a:ext cx="4855844" cy="1282727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909E0-5851-1875-F0A9-9111043E4026}"/>
                </a:ext>
              </a:extLst>
            </p:cNvPr>
            <p:cNvSpPr/>
            <p:nvPr/>
          </p:nvSpPr>
          <p:spPr>
            <a:xfrm>
              <a:off x="395607" y="4156181"/>
              <a:ext cx="4855844" cy="307776"/>
            </a:xfrm>
            <a:prstGeom prst="rect">
              <a:avLst/>
            </a:prstGeom>
            <a:solidFill>
              <a:srgbClr val="FFF3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감성 분석 수행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리뷰에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Vader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적용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Vader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 생성 및 감성 분석 수행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01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번역된 리뷰를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Vader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감성 분석을 수행하여 부정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 감성 지수 계산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00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6220A-5B02-23D3-AE8A-4408467FF9A3}"/>
              </a:ext>
            </a:extLst>
          </p:cNvPr>
          <p:cNvSpPr txBox="1"/>
          <p:nvPr/>
        </p:nvSpPr>
        <p:spPr>
          <a:xfrm>
            <a:off x="1689653" y="165326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리뷰 감성 분석 수치화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562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바이그램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수를 활용하여 헬스장별 감성 지수 산출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4" y="685661"/>
            <a:ext cx="5061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긍부정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점수화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점수 산출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644138" y="5162206"/>
            <a:ext cx="3778199" cy="810244"/>
            <a:chOff x="990227" y="1617710"/>
            <a:chExt cx="2427922" cy="1036701"/>
          </a:xfrm>
        </p:grpSpPr>
        <p:grpSp>
          <p:nvGrpSpPr>
            <p:cNvPr id="20" name="그룹 19"/>
            <p:cNvGrpSpPr/>
            <p:nvPr/>
          </p:nvGrpSpPr>
          <p:grpSpPr>
            <a:xfrm>
              <a:off x="990227" y="1617710"/>
              <a:ext cx="2427922" cy="1036701"/>
              <a:chOff x="990227" y="1342089"/>
              <a:chExt cx="2427922" cy="103670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DE909E0-5851-1875-F0A9-9111043E4026}"/>
                  </a:ext>
                </a:extLst>
              </p:cNvPr>
              <p:cNvSpPr/>
              <p:nvPr/>
            </p:nvSpPr>
            <p:spPr>
              <a:xfrm>
                <a:off x="990227" y="1342089"/>
                <a:ext cx="2427922" cy="309453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종합 감성 점수 계산식</a:t>
                </a:r>
                <a:endParaRPr lang="en-US" altLang="ko-KR" sz="16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990227" y="1651543"/>
                <a:ext cx="2427922" cy="727247"/>
              </a:xfrm>
              <a:prstGeom prst="rect">
                <a:avLst/>
              </a:prstGeom>
              <a:noFill/>
              <a:ln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EBD909-30F7-310F-2D5B-B01E5FCEF625}"/>
                </a:ext>
              </a:extLst>
            </p:cNvPr>
            <p:cNvSpPr txBox="1"/>
            <p:nvPr/>
          </p:nvSpPr>
          <p:spPr>
            <a:xfrm>
              <a:off x="990227" y="2058799"/>
              <a:ext cx="2411060" cy="43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종합 감성 지수 </a:t>
              </a:r>
              <a:r>
                <a:rPr lang="en-US" sz="1600" b="0" i="0" dirty="0">
                  <a:solidFill>
                    <a:srgbClr val="040C28"/>
                  </a:solidFill>
                  <a:effectLst/>
                  <a:latin typeface="Google Sans"/>
                </a:rPr>
                <a:t>÷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바이그램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수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591799-07D0-8535-0E79-2BBDD229F614}"/>
              </a:ext>
            </a:extLst>
          </p:cNvPr>
          <p:cNvSpPr txBox="1"/>
          <p:nvPr/>
        </p:nvSpPr>
        <p:spPr>
          <a:xfrm>
            <a:off x="7205487" y="4579057"/>
            <a:ext cx="2619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헬스장별 종합 감성 점수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6FF9D1-69D6-B457-26FA-486AF0FDD299}"/>
              </a:ext>
            </a:extLst>
          </p:cNvPr>
          <p:cNvGrpSpPr/>
          <p:nvPr/>
        </p:nvGrpSpPr>
        <p:grpSpPr>
          <a:xfrm>
            <a:off x="7100047" y="2093951"/>
            <a:ext cx="2830149" cy="2485611"/>
            <a:chOff x="5669896" y="1695445"/>
            <a:chExt cx="2144368" cy="1858887"/>
          </a:xfrm>
        </p:grpSpPr>
        <p:pic>
          <p:nvPicPr>
            <p:cNvPr id="5" name="그림 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3AD8269-CA0A-0E86-B0ED-13AAB0773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" r="6195" b="5506"/>
            <a:stretch/>
          </p:blipFill>
          <p:spPr>
            <a:xfrm>
              <a:off x="5669896" y="1695445"/>
              <a:ext cx="2144368" cy="185888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8E6DD19-5A1B-66A2-AD8F-83F131D28B2F}"/>
                </a:ext>
              </a:extLst>
            </p:cNvPr>
            <p:cNvSpPr/>
            <p:nvPr/>
          </p:nvSpPr>
          <p:spPr>
            <a:xfrm>
              <a:off x="7093711" y="1729447"/>
              <a:ext cx="714290" cy="1803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24B169-5B57-0996-AA1C-09FE4CFAAE6B}"/>
              </a:ext>
            </a:extLst>
          </p:cNvPr>
          <p:cNvGrpSpPr/>
          <p:nvPr/>
        </p:nvGrpSpPr>
        <p:grpSpPr>
          <a:xfrm>
            <a:off x="825180" y="1698534"/>
            <a:ext cx="4746409" cy="4666656"/>
            <a:chOff x="794245" y="1633936"/>
            <a:chExt cx="4746409" cy="466665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A9B64E8-4D45-BF7B-E485-4EC0AFCF7DF2}"/>
                </a:ext>
              </a:extLst>
            </p:cNvPr>
            <p:cNvSpPr/>
            <p:nvPr/>
          </p:nvSpPr>
          <p:spPr>
            <a:xfrm>
              <a:off x="794245" y="1795162"/>
              <a:ext cx="4746409" cy="4505430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8BD2F9B-E7B7-FF0C-DFCD-2B817D749103}"/>
                </a:ext>
              </a:extLst>
            </p:cNvPr>
            <p:cNvGrpSpPr/>
            <p:nvPr/>
          </p:nvGrpSpPr>
          <p:grpSpPr>
            <a:xfrm>
              <a:off x="946569" y="2138739"/>
              <a:ext cx="4391616" cy="783989"/>
              <a:chOff x="2811845" y="1105819"/>
              <a:chExt cx="6568309" cy="124906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DDB44B5-CA7C-7A8C-16B6-D2EB44162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845" y="1118220"/>
                <a:ext cx="6568309" cy="12366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46910FE-9A3A-B040-8206-87D5C76C3CC8}"/>
                  </a:ext>
                </a:extLst>
              </p:cNvPr>
              <p:cNvSpPr/>
              <p:nvPr/>
            </p:nvSpPr>
            <p:spPr>
              <a:xfrm>
                <a:off x="8503071" y="1105819"/>
                <a:ext cx="877083" cy="123666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C8400F-4318-AB4B-54E5-953B56D68A65}"/>
                </a:ext>
              </a:extLst>
            </p:cNvPr>
            <p:cNvGrpSpPr/>
            <p:nvPr/>
          </p:nvGrpSpPr>
          <p:grpSpPr>
            <a:xfrm>
              <a:off x="1014535" y="3503625"/>
              <a:ext cx="4310753" cy="850159"/>
              <a:chOff x="2811845" y="2856409"/>
              <a:chExt cx="6570000" cy="123666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FED0692-69E4-75E6-AD02-BCEF8C003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1845" y="2883580"/>
                <a:ext cx="6570000" cy="11913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C596A90-F452-0756-5F99-63A6E283D03B}"/>
                  </a:ext>
                </a:extLst>
              </p:cNvPr>
              <p:cNvSpPr/>
              <p:nvPr/>
            </p:nvSpPr>
            <p:spPr>
              <a:xfrm>
                <a:off x="8503071" y="2856409"/>
                <a:ext cx="877083" cy="123666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BFF0193-3A95-437B-5499-B28E814F2BFB}"/>
                </a:ext>
              </a:extLst>
            </p:cNvPr>
            <p:cNvGrpSpPr/>
            <p:nvPr/>
          </p:nvGrpSpPr>
          <p:grpSpPr>
            <a:xfrm>
              <a:off x="1014535" y="4853927"/>
              <a:ext cx="4321758" cy="776205"/>
              <a:chOff x="2832586" y="4429124"/>
              <a:chExt cx="6570000" cy="114532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1BD04FB-801D-C7A6-B821-A880D8F63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2586" y="4429125"/>
                <a:ext cx="6570000" cy="11453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7856627-F304-3EAC-B7F5-00B2E768F4D9}"/>
                  </a:ext>
                </a:extLst>
              </p:cNvPr>
              <p:cNvSpPr/>
              <p:nvPr/>
            </p:nvSpPr>
            <p:spPr>
              <a:xfrm>
                <a:off x="8626351" y="4429124"/>
                <a:ext cx="776235" cy="1145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2FFB83-1952-F481-7255-52D21D9520E6}"/>
                </a:ext>
              </a:extLst>
            </p:cNvPr>
            <p:cNvSpPr txBox="1"/>
            <p:nvPr/>
          </p:nvSpPr>
          <p:spPr>
            <a:xfrm>
              <a:off x="1942578" y="2966933"/>
              <a:ext cx="2619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부정적인 리뷰의 종합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감성지수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61368D-BA3F-BFC8-02D9-2498B2F5C5A7}"/>
                </a:ext>
              </a:extLst>
            </p:cNvPr>
            <p:cNvSpPr txBox="1"/>
            <p:nvPr/>
          </p:nvSpPr>
          <p:spPr>
            <a:xfrm>
              <a:off x="1308807" y="4429751"/>
              <a:ext cx="3733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중립적인 리뷰의 종합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감성지수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FE8DC-C0EA-206E-23FC-B427D63E7EA9}"/>
                </a:ext>
              </a:extLst>
            </p:cNvPr>
            <p:cNvSpPr txBox="1"/>
            <p:nvPr/>
          </p:nvSpPr>
          <p:spPr>
            <a:xfrm>
              <a:off x="1261147" y="5677327"/>
              <a:ext cx="3733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긍정적인 리뷰의 종합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감성지수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47132D-DC86-9B74-CE19-09BAA1632625}"/>
                </a:ext>
              </a:extLst>
            </p:cNvPr>
            <p:cNvSpPr/>
            <p:nvPr/>
          </p:nvSpPr>
          <p:spPr>
            <a:xfrm>
              <a:off x="1672656" y="1633936"/>
              <a:ext cx="2989585" cy="400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부정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중립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긍정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종합 감성지수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64A7EC-CDA1-090E-13BE-524DE20CF42D}"/>
              </a:ext>
            </a:extLst>
          </p:cNvPr>
          <p:cNvSpPr/>
          <p:nvPr/>
        </p:nvSpPr>
        <p:spPr>
          <a:xfrm>
            <a:off x="6114810" y="1859760"/>
            <a:ext cx="4774696" cy="450543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1B73BC-E1EE-ED3F-B94B-E89559F03D2D}"/>
              </a:ext>
            </a:extLst>
          </p:cNvPr>
          <p:cNvSpPr/>
          <p:nvPr/>
        </p:nvSpPr>
        <p:spPr>
          <a:xfrm>
            <a:off x="7288035" y="1632431"/>
            <a:ext cx="2642161" cy="40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헬스장별 종합 감성 점수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4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876695" y="5564360"/>
            <a:ext cx="2206978" cy="5523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291544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324444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944040" y="5610477"/>
            <a:ext cx="2189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허위로 의심되는 리뷰를 판별하여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헬스장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리스트업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44041" y="3135081"/>
            <a:ext cx="2189543" cy="239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52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A6A5F-F1AC-4318-80B5-458DB3AC3F1B}"/>
              </a:ext>
            </a:extLst>
          </p:cNvPr>
          <p:cNvSpPr txBox="1"/>
          <p:nvPr/>
        </p:nvSpPr>
        <p:spPr>
          <a:xfrm>
            <a:off x="52007" y="1832996"/>
            <a:ext cx="9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Phase</a:t>
            </a:r>
          </a:p>
        </p:txBody>
      </p:sp>
      <p:sp>
        <p:nvSpPr>
          <p:cNvPr id="4" name="화살표: 갈매기형 수장 10">
            <a:extLst>
              <a:ext uri="{FF2B5EF4-FFF2-40B4-BE49-F238E27FC236}">
                <a16:creationId xmlns:a16="http://schemas.microsoft.com/office/drawing/2014/main" id="{25D54A4B-7B0C-ABC2-5355-F6085450343D}"/>
              </a:ext>
            </a:extLst>
          </p:cNvPr>
          <p:cNvSpPr/>
          <p:nvPr/>
        </p:nvSpPr>
        <p:spPr>
          <a:xfrm>
            <a:off x="923154" y="1572951"/>
            <a:ext cx="2697446" cy="85769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2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화살표: 갈매기형 수장 11">
            <a:extLst>
              <a:ext uri="{FF2B5EF4-FFF2-40B4-BE49-F238E27FC236}">
                <a16:creationId xmlns:a16="http://schemas.microsoft.com/office/drawing/2014/main" id="{16FFFE10-1CE4-C509-9244-7795E9902DD7}"/>
              </a:ext>
            </a:extLst>
          </p:cNvPr>
          <p:cNvSpPr/>
          <p:nvPr/>
        </p:nvSpPr>
        <p:spPr>
          <a:xfrm>
            <a:off x="9111361" y="1588816"/>
            <a:ext cx="3007682" cy="857693"/>
          </a:xfrm>
          <a:prstGeom prst="chevron">
            <a:avLst/>
          </a:prstGeom>
          <a:solidFill>
            <a:srgbClr val="4B91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헬스장</a:t>
            </a:r>
            <a:endParaRPr lang="en-US" altLang="ko-KR" sz="2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페널티 부여</a:t>
            </a:r>
          </a:p>
        </p:txBody>
      </p:sp>
      <p:sp>
        <p:nvSpPr>
          <p:cNvPr id="10" name="화살표: 갈매기형 수장 13">
            <a:extLst>
              <a:ext uri="{FF2B5EF4-FFF2-40B4-BE49-F238E27FC236}">
                <a16:creationId xmlns:a16="http://schemas.microsoft.com/office/drawing/2014/main" id="{292C0D8A-3E32-4029-40C5-BDA3FF8F19F9}"/>
              </a:ext>
            </a:extLst>
          </p:cNvPr>
          <p:cNvSpPr/>
          <p:nvPr/>
        </p:nvSpPr>
        <p:spPr>
          <a:xfrm>
            <a:off x="6265754" y="1588816"/>
            <a:ext cx="3007682" cy="85769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판별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4BCED-7BC9-0C2F-2CBE-CDEC3C44C675}"/>
              </a:ext>
            </a:extLst>
          </p:cNvPr>
          <p:cNvSpPr txBox="1"/>
          <p:nvPr/>
        </p:nvSpPr>
        <p:spPr>
          <a:xfrm>
            <a:off x="29260" y="3939589"/>
            <a:ext cx="10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Activity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3606B-C21E-949A-86CD-9CE15B3D4785}"/>
              </a:ext>
            </a:extLst>
          </p:cNvPr>
          <p:cNvSpPr/>
          <p:nvPr/>
        </p:nvSpPr>
        <p:spPr>
          <a:xfrm>
            <a:off x="6378644" y="4145444"/>
            <a:ext cx="2762192" cy="608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헬스장 선정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C57904-B183-CE63-FE6E-BE09A0C8C771}"/>
              </a:ext>
            </a:extLst>
          </p:cNvPr>
          <p:cNvSpPr/>
          <p:nvPr/>
        </p:nvSpPr>
        <p:spPr>
          <a:xfrm>
            <a:off x="3700354" y="2786493"/>
            <a:ext cx="2395646" cy="715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코사인유사도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계산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0A2826-A98A-EC88-580D-8A52702BA095}"/>
              </a:ext>
            </a:extLst>
          </p:cNvPr>
          <p:cNvSpPr/>
          <p:nvPr/>
        </p:nvSpPr>
        <p:spPr>
          <a:xfrm>
            <a:off x="6400237" y="2792837"/>
            <a:ext cx="2707257" cy="989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문장유사도가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임계치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(0.5)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추출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05E70D-F943-6B44-7A41-6E860D0A04DF}"/>
              </a:ext>
            </a:extLst>
          </p:cNvPr>
          <p:cNvSpPr/>
          <p:nvPr/>
        </p:nvSpPr>
        <p:spPr>
          <a:xfrm>
            <a:off x="1106220" y="2745417"/>
            <a:ext cx="2358328" cy="700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잠백이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토큰화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4527D-0213-6A94-145B-5362107B5E05}"/>
              </a:ext>
            </a:extLst>
          </p:cNvPr>
          <p:cNvSpPr/>
          <p:nvPr/>
        </p:nvSpPr>
        <p:spPr>
          <a:xfrm>
            <a:off x="1073561" y="4875850"/>
            <a:ext cx="2383495" cy="610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ID’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문장과 원본 리뷰 병합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5E70D-F943-6B44-7A41-6E860D0A04DF}"/>
              </a:ext>
            </a:extLst>
          </p:cNvPr>
          <p:cNvSpPr/>
          <p:nvPr/>
        </p:nvSpPr>
        <p:spPr>
          <a:xfrm>
            <a:off x="3700354" y="3953146"/>
            <a:ext cx="2395646" cy="608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14527D-0213-6A94-145B-5362107B5E05}"/>
              </a:ext>
            </a:extLst>
          </p:cNvPr>
          <p:cNvSpPr/>
          <p:nvPr/>
        </p:nvSpPr>
        <p:spPr>
          <a:xfrm>
            <a:off x="1076744" y="3923540"/>
            <a:ext cx="2390110" cy="608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길이 하위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10% </a:t>
            </a: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문장 제거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07E28E-9A74-1BF9-BC92-CF81380E5FBB}"/>
              </a:ext>
            </a:extLst>
          </p:cNvPr>
          <p:cNvSpPr/>
          <p:nvPr/>
        </p:nvSpPr>
        <p:spPr>
          <a:xfrm>
            <a:off x="9362221" y="2786493"/>
            <a:ext cx="2707257" cy="715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수</a:t>
            </a:r>
            <a:r>
              <a:rPr lang="en-US" altLang="ko-KR" dirty="0">
                <a:solidFill>
                  <a:srgbClr val="040C28"/>
                </a:solidFill>
                <a:latin typeface="Google Sans"/>
              </a:rPr>
              <a:t>÷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리뷰 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비율에 따른 페널티 부여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화살표: 갈매기형 수장 13">
            <a:extLst>
              <a:ext uri="{FF2B5EF4-FFF2-40B4-BE49-F238E27FC236}">
                <a16:creationId xmlns:a16="http://schemas.microsoft.com/office/drawing/2014/main" id="{A419B117-5D02-FD0F-EA51-89C20F8AF5AF}"/>
              </a:ext>
            </a:extLst>
          </p:cNvPr>
          <p:cNvSpPr/>
          <p:nvPr/>
        </p:nvSpPr>
        <p:spPr>
          <a:xfrm>
            <a:off x="3457056" y="1572365"/>
            <a:ext cx="2967319" cy="85769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>
                <a:solidFill>
                  <a:schemeClr val="tx1"/>
                </a:solidFill>
                <a:ea typeface="나눔스퀘어_ac Bold" panose="020B0600000101010101" pitchFamily="50" charset="-127"/>
              </a:rPr>
              <a:t>문장유사도</a:t>
            </a:r>
            <a:r>
              <a:rPr lang="ko-KR" altLang="en-US" sz="2200" b="1" dirty="0">
                <a:solidFill>
                  <a:schemeClr val="tx1"/>
                </a:solidFill>
                <a:ea typeface="나눔스퀘어_ac Bold" panose="020B0600000101010101" pitchFamily="50" charset="-127"/>
              </a:rPr>
              <a:t> 계산</a:t>
            </a:r>
            <a:endParaRPr lang="en-US" altLang="ko-KR" sz="2200" b="1" dirty="0">
              <a:solidFill>
                <a:schemeClr val="tx1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34BD7-EB3C-216F-ECB5-04303F38A12A}"/>
              </a:ext>
            </a:extLst>
          </p:cNvPr>
          <p:cNvSpPr txBox="1"/>
          <p:nvPr/>
        </p:nvSpPr>
        <p:spPr>
          <a:xfrm>
            <a:off x="1680252" y="174149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허위 리뷰 페널티 정책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5FD484-9BD1-A7D8-DB9B-16214E9B4F73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>
            <a:off x="4898177" y="3501555"/>
            <a:ext cx="0" cy="45159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8967EAD-FA87-3FDD-6486-871D5F04E012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7753866" y="3782665"/>
            <a:ext cx="5874" cy="362779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54988B7-BB1A-96B2-241D-B964F684B0C0}"/>
              </a:ext>
            </a:extLst>
          </p:cNvPr>
          <p:cNvCxnSpPr>
            <a:cxnSpLocks/>
            <a:stCxn id="13" idx="2"/>
            <a:endCxn id="2" idx="1"/>
          </p:cNvCxnSpPr>
          <p:nvPr/>
        </p:nvCxnSpPr>
        <p:spPr>
          <a:xfrm rot="5400000" flipH="1" flipV="1">
            <a:off x="7755842" y="3147921"/>
            <a:ext cx="1610275" cy="1602481"/>
          </a:xfrm>
          <a:prstGeom prst="bentConnector4">
            <a:avLst>
              <a:gd name="adj1" fmla="val -14196"/>
              <a:gd name="adj2" fmla="val 93092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D16B06-F2A2-187B-06AD-2228D722C011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2271799" y="3445701"/>
            <a:ext cx="13585" cy="477839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9F4D0A7-796A-F796-5D79-36DD178FC417}"/>
              </a:ext>
            </a:extLst>
          </p:cNvPr>
          <p:cNvCxnSpPr>
            <a:cxnSpLocks/>
            <a:stCxn id="27" idx="2"/>
            <a:endCxn id="16" idx="1"/>
          </p:cNvCxnSpPr>
          <p:nvPr/>
        </p:nvCxnSpPr>
        <p:spPr>
          <a:xfrm rot="5400000" flipH="1" flipV="1">
            <a:off x="1811723" y="3597609"/>
            <a:ext cx="2342215" cy="1435045"/>
          </a:xfrm>
          <a:prstGeom prst="bentConnector4">
            <a:avLst>
              <a:gd name="adj1" fmla="val -9760"/>
              <a:gd name="adj2" fmla="val 91523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CD9083F-8223-90CA-8155-F8636E9FB38A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2265309" y="4532395"/>
            <a:ext cx="6490" cy="343455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5A1CD78-706F-E9E9-F863-7D9BF147FCD3}"/>
              </a:ext>
            </a:extLst>
          </p:cNvPr>
          <p:cNvCxnSpPr>
            <a:cxnSpLocks/>
            <a:stCxn id="28" idx="2"/>
            <a:endCxn id="19" idx="1"/>
          </p:cNvCxnSpPr>
          <p:nvPr/>
        </p:nvCxnSpPr>
        <p:spPr>
          <a:xfrm rot="5400000" flipH="1" flipV="1">
            <a:off x="5012082" y="3173846"/>
            <a:ext cx="1274250" cy="1502060"/>
          </a:xfrm>
          <a:prstGeom prst="bentConnector4">
            <a:avLst>
              <a:gd name="adj1" fmla="val -17940"/>
              <a:gd name="adj2" fmla="val 89873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667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13D787-0151-A97A-CCA7-3D3B29E6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6" y="3322877"/>
            <a:ext cx="5071458" cy="1885617"/>
          </a:xfrm>
          <a:prstGeom prst="rect">
            <a:avLst/>
          </a:prstGeom>
        </p:spPr>
      </p:pic>
      <p:sp>
        <p:nvSpPr>
          <p:cNvPr id="8" name="화살표: 오른쪽 24">
            <a:extLst>
              <a:ext uri="{FF2B5EF4-FFF2-40B4-BE49-F238E27FC236}">
                <a16:creationId xmlns:a16="http://schemas.microsoft.com/office/drawing/2014/main" id="{C1A80A1B-17F2-E03E-0E0C-0EA188A8880F}"/>
              </a:ext>
            </a:extLst>
          </p:cNvPr>
          <p:cNvSpPr/>
          <p:nvPr/>
        </p:nvSpPr>
        <p:spPr>
          <a:xfrm>
            <a:off x="6010870" y="3846540"/>
            <a:ext cx="359733" cy="369332"/>
          </a:xfrm>
          <a:prstGeom prst="rightArrow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EA7BA3-7AAF-461E-AA12-DA87453617FA}"/>
              </a:ext>
            </a:extLst>
          </p:cNvPr>
          <p:cNvSpPr/>
          <p:nvPr/>
        </p:nvSpPr>
        <p:spPr>
          <a:xfrm>
            <a:off x="746636" y="2880080"/>
            <a:ext cx="5061109" cy="442798"/>
          </a:xfrm>
          <a:prstGeom prst="rect">
            <a:avLst/>
          </a:prstGeom>
          <a:solidFill>
            <a:srgbClr val="FFF3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의심 리뷰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018572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토큰 길이 하위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 문장인 데이터의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원본 리뷰 추적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34BD7-EB3C-216F-ECB5-04303F38A12A}"/>
              </a:ext>
            </a:extLst>
          </p:cNvPr>
          <p:cNvSpPr txBox="1"/>
          <p:nvPr/>
        </p:nvSpPr>
        <p:spPr>
          <a:xfrm>
            <a:off x="1694539" y="174149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허위 리뷰 페널티 정책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436659" y="1986162"/>
            <a:ext cx="4858869" cy="4387743"/>
            <a:chOff x="6834785" y="2314720"/>
            <a:chExt cx="4102707" cy="3627725"/>
          </a:xfrm>
        </p:grpSpPr>
        <p:pic>
          <p:nvPicPr>
            <p:cNvPr id="21" name="그림 20" descr="텍스트, 스크린샷, 폰트, 메뉴이(가) 표시된 사진&#10;&#10;자동 생성된 설명">
              <a:extLst>
                <a:ext uri="{FF2B5EF4-FFF2-40B4-BE49-F238E27FC236}">
                  <a16:creationId xmlns:a16="http://schemas.microsoft.com/office/drawing/2014/main" id="{51F6B3D7-06AA-CD90-76E1-3C4610C59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44"/>
            <a:stretch/>
          </p:blipFill>
          <p:spPr>
            <a:xfrm>
              <a:off x="6834785" y="2314720"/>
              <a:ext cx="4102707" cy="3627725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E27EB4-4AA0-5039-900A-7B66E766B14F}"/>
                </a:ext>
              </a:extLst>
            </p:cNvPr>
            <p:cNvGrpSpPr/>
            <p:nvPr/>
          </p:nvGrpSpPr>
          <p:grpSpPr>
            <a:xfrm>
              <a:off x="7463318" y="2548720"/>
              <a:ext cx="3462867" cy="3370670"/>
              <a:chOff x="7112127" y="2377770"/>
              <a:chExt cx="3462867" cy="337067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5062BBB-71E1-23DB-E2FE-6443184F2651}"/>
                  </a:ext>
                </a:extLst>
              </p:cNvPr>
              <p:cNvSpPr/>
              <p:nvPr/>
            </p:nvSpPr>
            <p:spPr>
              <a:xfrm>
                <a:off x="7117823" y="2377770"/>
                <a:ext cx="3451476" cy="408938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94C28D7-749A-8F40-C8A3-8A1ED80D79DC}"/>
                  </a:ext>
                </a:extLst>
              </p:cNvPr>
              <p:cNvSpPr/>
              <p:nvPr/>
            </p:nvSpPr>
            <p:spPr>
              <a:xfrm>
                <a:off x="7117823" y="2819004"/>
                <a:ext cx="3451476" cy="387630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EDC104F-5634-C1A7-8B51-8E615C4A36AE}"/>
                  </a:ext>
                </a:extLst>
              </p:cNvPr>
              <p:cNvSpPr/>
              <p:nvPr/>
            </p:nvSpPr>
            <p:spPr>
              <a:xfrm>
                <a:off x="7117823" y="3236437"/>
                <a:ext cx="3451476" cy="377331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08DC5C2-E5A3-0D18-89CF-62E425406F65}"/>
                  </a:ext>
                </a:extLst>
              </p:cNvPr>
              <p:cNvSpPr/>
              <p:nvPr/>
            </p:nvSpPr>
            <p:spPr>
              <a:xfrm>
                <a:off x="7117823" y="3643173"/>
                <a:ext cx="3451476" cy="406735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87FAC76-CE35-308F-A9C7-2656438756FB}"/>
                  </a:ext>
                </a:extLst>
              </p:cNvPr>
              <p:cNvSpPr/>
              <p:nvPr/>
            </p:nvSpPr>
            <p:spPr>
              <a:xfrm>
                <a:off x="7112127" y="4081027"/>
                <a:ext cx="3462867" cy="400276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CE1D298-654F-B4F2-95EC-1646A9C9D5AD}"/>
                  </a:ext>
                </a:extLst>
              </p:cNvPr>
              <p:cNvSpPr/>
              <p:nvPr/>
            </p:nvSpPr>
            <p:spPr>
              <a:xfrm>
                <a:off x="7117823" y="4512423"/>
                <a:ext cx="3457171" cy="602449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47F2240-A8ED-3A0B-D227-F1D7061877F0}"/>
                  </a:ext>
                </a:extLst>
              </p:cNvPr>
              <p:cNvSpPr/>
              <p:nvPr/>
            </p:nvSpPr>
            <p:spPr>
              <a:xfrm>
                <a:off x="7117823" y="5143891"/>
                <a:ext cx="3451476" cy="604549"/>
              </a:xfrm>
              <a:prstGeom prst="rect">
                <a:avLst/>
              </a:prstGeom>
              <a:no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204054-B70A-9445-BC8F-7E4FC36EB275}"/>
              </a:ext>
            </a:extLst>
          </p:cNvPr>
          <p:cNvSpPr/>
          <p:nvPr/>
        </p:nvSpPr>
        <p:spPr>
          <a:xfrm>
            <a:off x="6370603" y="1837764"/>
            <a:ext cx="4987679" cy="46885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80F58-F90B-0033-451C-ED44B11CB2C8}"/>
              </a:ext>
            </a:extLst>
          </p:cNvPr>
          <p:cNvSpPr txBox="1"/>
          <p:nvPr/>
        </p:nvSpPr>
        <p:spPr>
          <a:xfrm>
            <a:off x="7390852" y="1624525"/>
            <a:ext cx="3134459" cy="3616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의심 리뷰 데이터 프레임</a:t>
            </a:r>
          </a:p>
        </p:txBody>
      </p:sp>
    </p:spTree>
    <p:extLst>
      <p:ext uri="{BB962C8B-B14F-4D97-AF65-F5344CB8AC3E}">
        <p14:creationId xmlns:p14="http://schemas.microsoft.com/office/powerpoint/2010/main" val="419860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B6C1896-622E-39DE-7701-13ADF5501E37}"/>
              </a:ext>
            </a:extLst>
          </p:cNvPr>
          <p:cNvSpPr/>
          <p:nvPr/>
        </p:nvSpPr>
        <p:spPr>
          <a:xfrm>
            <a:off x="730418" y="1840207"/>
            <a:ext cx="5515729" cy="472363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4AEBB9-1DCF-5A83-F1F9-AA21D4EABE89}"/>
              </a:ext>
            </a:extLst>
          </p:cNvPr>
          <p:cNvGrpSpPr/>
          <p:nvPr/>
        </p:nvGrpSpPr>
        <p:grpSpPr>
          <a:xfrm>
            <a:off x="6849035" y="2181762"/>
            <a:ext cx="4715436" cy="4158588"/>
            <a:chOff x="7243000" y="3705745"/>
            <a:chExt cx="3451013" cy="2912019"/>
          </a:xfrm>
        </p:grpSpPr>
        <p:pic>
          <p:nvPicPr>
            <p:cNvPr id="5" name="그림 4" descr="스크린샷, 텍스트, 사각형, 라인이(가) 표시된 사진&#10;&#10;자동 생성된 설명">
              <a:extLst>
                <a:ext uri="{FF2B5EF4-FFF2-40B4-BE49-F238E27FC236}">
                  <a16:creationId xmlns:a16="http://schemas.microsoft.com/office/drawing/2014/main" id="{D74E32EF-2C28-319D-D224-FE1F45156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000" y="3705745"/>
              <a:ext cx="3451013" cy="2912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AFB190-88A2-2098-ADF0-D1CE327E2775}"/>
                </a:ext>
              </a:extLst>
            </p:cNvPr>
            <p:cNvSpPr/>
            <p:nvPr/>
          </p:nvSpPr>
          <p:spPr>
            <a:xfrm>
              <a:off x="7493000" y="4644657"/>
              <a:ext cx="514350" cy="48614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937F3C-3C60-9A33-FD5F-57B275AB7C47}"/>
                </a:ext>
              </a:extLst>
            </p:cNvPr>
            <p:cNvSpPr/>
            <p:nvPr/>
          </p:nvSpPr>
          <p:spPr>
            <a:xfrm>
              <a:off x="8807450" y="5290268"/>
              <a:ext cx="234950" cy="15803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D46E39-28C2-40B0-683E-2D213FE5A07C}"/>
                </a:ext>
              </a:extLst>
            </p:cNvPr>
            <p:cNvSpPr/>
            <p:nvPr/>
          </p:nvSpPr>
          <p:spPr>
            <a:xfrm>
              <a:off x="9143999" y="5390038"/>
              <a:ext cx="1056119" cy="98665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2559DB-D347-A309-642F-0634261BF1E6}"/>
              </a:ext>
            </a:extLst>
          </p:cNvPr>
          <p:cNvSpPr/>
          <p:nvPr/>
        </p:nvSpPr>
        <p:spPr>
          <a:xfrm>
            <a:off x="6760994" y="1840207"/>
            <a:ext cx="4900641" cy="470166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A8CA6-2864-FF12-4C3A-73BA76666F50}"/>
              </a:ext>
            </a:extLst>
          </p:cNvPr>
          <p:cNvSpPr txBox="1"/>
          <p:nvPr/>
        </p:nvSpPr>
        <p:spPr>
          <a:xfrm>
            <a:off x="1932215" y="1615654"/>
            <a:ext cx="3112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코사인 유사도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4322D-FDD1-18FA-F8D7-0919A14888E7}"/>
              </a:ext>
            </a:extLst>
          </p:cNvPr>
          <p:cNvSpPr txBox="1"/>
          <p:nvPr/>
        </p:nvSpPr>
        <p:spPr>
          <a:xfrm>
            <a:off x="8155726" y="1655541"/>
            <a:ext cx="21273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코사인 유사도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0216C5-473B-BE98-46B1-B684B39B7C1C}"/>
              </a:ext>
            </a:extLst>
          </p:cNvPr>
          <p:cNvGrpSpPr/>
          <p:nvPr/>
        </p:nvGrpSpPr>
        <p:grpSpPr>
          <a:xfrm>
            <a:off x="946608" y="2181762"/>
            <a:ext cx="5083546" cy="1289679"/>
            <a:chOff x="565120" y="2222820"/>
            <a:chExt cx="5083546" cy="1289679"/>
          </a:xfrm>
        </p:grpSpPr>
        <p:pic>
          <p:nvPicPr>
            <p:cNvPr id="8" name="그림 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3436963D-DA02-A7B6-4507-85876906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59"/>
            <a:stretch/>
          </p:blipFill>
          <p:spPr>
            <a:xfrm>
              <a:off x="565121" y="2531174"/>
              <a:ext cx="5083545" cy="9813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DC0EF9-F0D5-3804-E319-449644073580}"/>
                </a:ext>
              </a:extLst>
            </p:cNvPr>
            <p:cNvSpPr/>
            <p:nvPr/>
          </p:nvSpPr>
          <p:spPr>
            <a:xfrm>
              <a:off x="565120" y="2222820"/>
              <a:ext cx="5083545" cy="307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함수 정의 코드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DD1F88-6481-E458-8462-70F247899B9C}"/>
              </a:ext>
            </a:extLst>
          </p:cNvPr>
          <p:cNvGrpSpPr/>
          <p:nvPr/>
        </p:nvGrpSpPr>
        <p:grpSpPr>
          <a:xfrm>
            <a:off x="921569" y="3570589"/>
            <a:ext cx="5133422" cy="2769761"/>
            <a:chOff x="622270" y="3664365"/>
            <a:chExt cx="5133422" cy="2769761"/>
          </a:xfrm>
        </p:grpSpPr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D2B1C7B9-7BF1-B159-2B94-3A02C57E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89"/>
            <a:stretch/>
          </p:blipFill>
          <p:spPr>
            <a:xfrm>
              <a:off x="622270" y="3972141"/>
              <a:ext cx="5133422" cy="246198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795AB7-BCBC-C0B9-111A-E242E4840276}"/>
                </a:ext>
              </a:extLst>
            </p:cNvPr>
            <p:cNvSpPr/>
            <p:nvPr/>
          </p:nvSpPr>
          <p:spPr>
            <a:xfrm>
              <a:off x="622270" y="3664365"/>
              <a:ext cx="5133422" cy="307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히트맵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시각화 코드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01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TF-IDF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매트릭스 생성 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코사인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히트맵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시각화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 유사도 계산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코사인 유사도 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634BD7-EB3C-216F-ECB5-04303F38A12A}"/>
              </a:ext>
            </a:extLst>
          </p:cNvPr>
          <p:cNvSpPr txBox="1"/>
          <p:nvPr/>
        </p:nvSpPr>
        <p:spPr>
          <a:xfrm>
            <a:off x="1594527" y="156683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허위 리뷰 페널티 정책</a:t>
            </a:r>
          </a:p>
        </p:txBody>
      </p:sp>
    </p:spTree>
    <p:extLst>
      <p:ext uri="{BB962C8B-B14F-4D97-AF65-F5344CB8AC3E}">
        <p14:creationId xmlns:p14="http://schemas.microsoft.com/office/powerpoint/2010/main" val="412737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A04C0A-0F0D-71E5-25D8-85077B00F0A5}"/>
              </a:ext>
            </a:extLst>
          </p:cNvPr>
          <p:cNvGrpSpPr/>
          <p:nvPr/>
        </p:nvGrpSpPr>
        <p:grpSpPr>
          <a:xfrm>
            <a:off x="4113376" y="2759586"/>
            <a:ext cx="3965248" cy="1338828"/>
            <a:chOff x="4101982" y="2415585"/>
            <a:chExt cx="3965248" cy="1338828"/>
          </a:xfrm>
        </p:grpSpPr>
        <p:sp>
          <p:nvSpPr>
            <p:cNvPr id="5" name="TextBox 4"/>
            <p:cNvSpPr txBox="1"/>
            <p:nvPr/>
          </p:nvSpPr>
          <p:spPr>
            <a:xfrm>
              <a:off x="4101982" y="3123471"/>
              <a:ext cx="396524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dirty="0">
                  <a:solidFill>
                    <a:srgbClr val="40404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500" b="1" dirty="0">
                  <a:solidFill>
                    <a:srgbClr val="40404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D0DF8D-0DCF-2F7C-3D9F-9F57ADF4B4B3}"/>
                </a:ext>
              </a:extLst>
            </p:cNvPr>
            <p:cNvSpPr txBox="1"/>
            <p:nvPr/>
          </p:nvSpPr>
          <p:spPr>
            <a:xfrm>
              <a:off x="5551206" y="2415585"/>
              <a:ext cx="10668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/>
                <a:t>01</a:t>
              </a:r>
              <a:endParaRPr lang="ko-KR" altLang="en-US" sz="4000" b="1" dirty="0"/>
            </a:p>
          </p:txBody>
        </p:sp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ADFEF59A-C6A6-501D-C238-2E81127B5AFB}"/>
              </a:ext>
            </a:extLst>
          </p:cNvPr>
          <p:cNvGrpSpPr/>
          <p:nvPr/>
        </p:nvGrpSpPr>
        <p:grpSpPr>
          <a:xfrm rot="1035451" flipH="1" flipV="1">
            <a:off x="6249930" y="-1302462"/>
            <a:ext cx="7144522" cy="7881157"/>
            <a:chOff x="-1857310" y="-588146"/>
            <a:chExt cx="7200000" cy="640102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DB6A0187-D110-16DE-27B2-0084055F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5F5661A-94C3-97D7-F783-01BEEB8B15C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C8FEDB9-A973-F8B4-DD08-C4FDFFB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9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7895BA8-F968-3F99-C02B-57C5072058D3}"/>
              </a:ext>
            </a:extLst>
          </p:cNvPr>
          <p:cNvSpPr/>
          <p:nvPr/>
        </p:nvSpPr>
        <p:spPr>
          <a:xfrm>
            <a:off x="240632" y="1601928"/>
            <a:ext cx="9182501" cy="4551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707F18-C906-A009-0120-36B47AADE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18" y="2036870"/>
            <a:ext cx="2304448" cy="3274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45767-8C0A-B614-E485-0F79A3E9F2D1}"/>
              </a:ext>
            </a:extLst>
          </p:cNvPr>
          <p:cNvSpPr txBox="1"/>
          <p:nvPr/>
        </p:nvSpPr>
        <p:spPr>
          <a:xfrm>
            <a:off x="1922017" y="5535936"/>
            <a:ext cx="5576391" cy="40011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허위 리뷰 임계치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(0.5)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이상인 리뷰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45767-8C0A-B614-E485-0F79A3E9F2D1}"/>
              </a:ext>
            </a:extLst>
          </p:cNvPr>
          <p:cNvSpPr txBox="1"/>
          <p:nvPr/>
        </p:nvSpPr>
        <p:spPr>
          <a:xfrm>
            <a:off x="8780577" y="5311571"/>
            <a:ext cx="3822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헬스장 선정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35949F-F044-E8F4-704B-F64586952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7" y="2048597"/>
            <a:ext cx="2816892" cy="2725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D4555A9-B486-5A64-83C7-21DA32E113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3" y="2048597"/>
            <a:ext cx="2796409" cy="2725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2AB1B7D-52EB-93F1-CAA5-E02A519420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77" y="2036871"/>
            <a:ext cx="2800422" cy="27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923D8EC-4839-0363-0466-6A8A461794EF}"/>
              </a:ext>
            </a:extLst>
          </p:cNvPr>
          <p:cNvSpPr/>
          <p:nvPr/>
        </p:nvSpPr>
        <p:spPr>
          <a:xfrm>
            <a:off x="4020179" y="4883759"/>
            <a:ext cx="1380066" cy="514395"/>
          </a:xfrm>
          <a:prstGeom prst="downArrow">
            <a:avLst/>
          </a:prstGeom>
          <a:gradFill flip="none" rotWithShape="1">
            <a:gsLst>
              <a:gs pos="36000">
                <a:schemeClr val="accent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01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유사도가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임계치</a:t>
            </a:r>
            <a:r>
              <a:rPr lang="en-US" altLang="ko-KR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(0.5)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이상인 허위 리뷰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추출 및 해당 헬스장 선정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허위 리뷰 판별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유사도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임계값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34BD7-EB3C-216F-ECB5-04303F38A12A}"/>
              </a:ext>
            </a:extLst>
          </p:cNvPr>
          <p:cNvSpPr txBox="1"/>
          <p:nvPr/>
        </p:nvSpPr>
        <p:spPr>
          <a:xfrm>
            <a:off x="1745633" y="188083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허위 리뷰 페널티 정책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1AD195-B39B-154B-66A8-14CF6378FC99}"/>
              </a:ext>
            </a:extLst>
          </p:cNvPr>
          <p:cNvSpPr/>
          <p:nvPr/>
        </p:nvSpPr>
        <p:spPr>
          <a:xfrm>
            <a:off x="1825258" y="2122025"/>
            <a:ext cx="394636" cy="162366"/>
          </a:xfrm>
          <a:prstGeom prst="rect">
            <a:avLst/>
          </a:prstGeom>
          <a:solidFill>
            <a:srgbClr val="FFD9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273B9A-EF64-81E7-1BB2-106848A5A2C8}"/>
              </a:ext>
            </a:extLst>
          </p:cNvPr>
          <p:cNvSpPr/>
          <p:nvPr/>
        </p:nvSpPr>
        <p:spPr>
          <a:xfrm>
            <a:off x="4666790" y="2126234"/>
            <a:ext cx="394636" cy="162366"/>
          </a:xfrm>
          <a:prstGeom prst="rect">
            <a:avLst/>
          </a:prstGeom>
          <a:solidFill>
            <a:srgbClr val="FFD9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0E560D-FDCF-AD7B-0430-C44E53EAA736}"/>
              </a:ext>
            </a:extLst>
          </p:cNvPr>
          <p:cNvSpPr/>
          <p:nvPr/>
        </p:nvSpPr>
        <p:spPr>
          <a:xfrm>
            <a:off x="7615185" y="2140059"/>
            <a:ext cx="511795" cy="210569"/>
          </a:xfrm>
          <a:prstGeom prst="rect">
            <a:avLst/>
          </a:prstGeom>
          <a:solidFill>
            <a:srgbClr val="FFD9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5">
            <a:extLst>
              <a:ext uri="{FF2B5EF4-FFF2-40B4-BE49-F238E27FC236}">
                <a16:creationId xmlns:a16="http://schemas.microsoft.com/office/drawing/2014/main" id="{96148BD6-7EB7-DF11-FD66-1A96EF050A90}"/>
              </a:ext>
            </a:extLst>
          </p:cNvPr>
          <p:cNvSpPr/>
          <p:nvPr/>
        </p:nvSpPr>
        <p:spPr>
          <a:xfrm>
            <a:off x="9175744" y="3554491"/>
            <a:ext cx="321739" cy="891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89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465720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498620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  <p:cxnSp>
        <p:nvCxnSpPr>
          <p:cNvPr id="17" name="직선 연결선 16"/>
          <p:cNvCxnSpPr>
            <a:cxnSpLocks/>
          </p:cNvCxnSpPr>
          <p:nvPr/>
        </p:nvCxnSpPr>
        <p:spPr>
          <a:xfrm>
            <a:off x="563644" y="5547359"/>
            <a:ext cx="64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6200000" flipH="1">
            <a:off x="6058381" y="3209923"/>
            <a:ext cx="12700" cy="4658608"/>
          </a:xfrm>
          <a:prstGeom prst="bentConnector3">
            <a:avLst>
              <a:gd name="adj1" fmla="val 31714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312772" y="3135081"/>
            <a:ext cx="2189543" cy="239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0705DA-4012-8E97-34DC-4C4B55A0C17A}"/>
              </a:ext>
            </a:extLst>
          </p:cNvPr>
          <p:cNvSpPr/>
          <p:nvPr/>
        </p:nvSpPr>
        <p:spPr>
          <a:xfrm>
            <a:off x="7304797" y="6015382"/>
            <a:ext cx="2206978" cy="712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72469" y="6066632"/>
            <a:ext cx="2302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모델을 바탕으로 </a:t>
            </a:r>
            <a:endParaRPr lang="en-US" altLang="ko-KR" sz="1200" dirty="0">
              <a:solidFill>
                <a:srgbClr val="76717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큐피트만의</a:t>
            </a:r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콘텐츠 기반 </a:t>
            </a:r>
            <a:endParaRPr lang="en-US" altLang="ko-KR" sz="1200" dirty="0">
              <a:solidFill>
                <a:srgbClr val="76717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알고리즘 생성</a:t>
            </a:r>
          </a:p>
        </p:txBody>
      </p:sp>
    </p:spTree>
    <p:extLst>
      <p:ext uri="{BB962C8B-B14F-4D97-AF65-F5344CB8AC3E}">
        <p14:creationId xmlns:p14="http://schemas.microsoft.com/office/powerpoint/2010/main" val="234846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659869" y="175406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콘텐츠 기반 추천 알고리즘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A0EFD-9C76-1AFB-6321-5A728EA597AA}"/>
              </a:ext>
            </a:extLst>
          </p:cNvPr>
          <p:cNvSpPr txBox="1"/>
          <p:nvPr/>
        </p:nvSpPr>
        <p:spPr>
          <a:xfrm>
            <a:off x="1206929" y="1816967"/>
            <a:ext cx="9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/>
              <a:t>Phase</a:t>
            </a:r>
          </a:p>
        </p:txBody>
      </p:sp>
      <p:sp>
        <p:nvSpPr>
          <p:cNvPr id="10" name="화살표: 갈매기형 수장 12">
            <a:extLst>
              <a:ext uri="{FF2B5EF4-FFF2-40B4-BE49-F238E27FC236}">
                <a16:creationId xmlns:a16="http://schemas.microsoft.com/office/drawing/2014/main" id="{405C14EF-D21D-76FE-A6FC-268DCB4CFCD3}"/>
              </a:ext>
            </a:extLst>
          </p:cNvPr>
          <p:cNvSpPr/>
          <p:nvPr/>
        </p:nvSpPr>
        <p:spPr>
          <a:xfrm>
            <a:off x="2786399" y="1557539"/>
            <a:ext cx="3488277" cy="85769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카테고리별</a:t>
            </a:r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 점수</a:t>
            </a:r>
            <a:endParaRPr lang="en-US" altLang="ko-KR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3">
            <a:extLst>
              <a:ext uri="{FF2B5EF4-FFF2-40B4-BE49-F238E27FC236}">
                <a16:creationId xmlns:a16="http://schemas.microsoft.com/office/drawing/2014/main" id="{C9A46D3A-9EE4-D4E2-DA9A-5B921699485F}"/>
              </a:ext>
            </a:extLst>
          </p:cNvPr>
          <p:cNvSpPr/>
          <p:nvPr/>
        </p:nvSpPr>
        <p:spPr>
          <a:xfrm>
            <a:off x="6096000" y="1557539"/>
            <a:ext cx="3488277" cy="857693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추천 알고리즘</a:t>
            </a:r>
            <a:endParaRPr lang="en-US" altLang="ko-KR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518DB-58D9-A46A-30A8-663B07BB7CDA}"/>
              </a:ext>
            </a:extLst>
          </p:cNvPr>
          <p:cNvSpPr/>
          <p:nvPr/>
        </p:nvSpPr>
        <p:spPr>
          <a:xfrm>
            <a:off x="3079424" y="3828949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이벤트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페널티 산정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70D8D-AAAB-9401-FAC4-FF66C8E101F2}"/>
              </a:ext>
            </a:extLst>
          </p:cNvPr>
          <p:cNvSpPr txBox="1"/>
          <p:nvPr/>
        </p:nvSpPr>
        <p:spPr>
          <a:xfrm>
            <a:off x="1180708" y="3459616"/>
            <a:ext cx="10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/>
              <a:t>Activity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221A69-14B9-CBFD-E8F7-F8B08BBD981F}"/>
              </a:ext>
            </a:extLst>
          </p:cNvPr>
          <p:cNvSpPr/>
          <p:nvPr/>
        </p:nvSpPr>
        <p:spPr>
          <a:xfrm>
            <a:off x="3079424" y="2675332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점수 정규화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4459354" y="3428668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FEAD9B-C74B-D9C4-3822-554530F81081}"/>
              </a:ext>
            </a:extLst>
          </p:cNvPr>
          <p:cNvSpPr/>
          <p:nvPr/>
        </p:nvSpPr>
        <p:spPr>
          <a:xfrm>
            <a:off x="6331850" y="2675332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/PT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 중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FEAD9B-C74B-D9C4-3822-554530F81081}"/>
              </a:ext>
            </a:extLst>
          </p:cNvPr>
          <p:cNvSpPr/>
          <p:nvPr/>
        </p:nvSpPr>
        <p:spPr>
          <a:xfrm>
            <a:off x="6331850" y="3828949"/>
            <a:ext cx="2759860" cy="753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선택사항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회원권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주말영업여부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심야영업여부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/>
          <p:nvPr/>
        </p:nvCxnSpPr>
        <p:spPr>
          <a:xfrm>
            <a:off x="7711780" y="3428667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9518DB-58D9-A46A-30A8-663B07BB7CDA}"/>
              </a:ext>
            </a:extLst>
          </p:cNvPr>
          <p:cNvSpPr/>
          <p:nvPr/>
        </p:nvSpPr>
        <p:spPr>
          <a:xfrm>
            <a:off x="3079424" y="4993062"/>
            <a:ext cx="2759860" cy="753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추천 점수 산출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>
            <a:endCxn id="26" idx="0"/>
          </p:cNvCxnSpPr>
          <p:nvPr/>
        </p:nvCxnSpPr>
        <p:spPr>
          <a:xfrm>
            <a:off x="4459354" y="4592781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2"/>
            <a:endCxn id="16" idx="1"/>
          </p:cNvCxnSpPr>
          <p:nvPr/>
        </p:nvCxnSpPr>
        <p:spPr>
          <a:xfrm rot="5400000" flipH="1" flipV="1">
            <a:off x="4048403" y="3462951"/>
            <a:ext cx="2694398" cy="1872496"/>
          </a:xfrm>
          <a:prstGeom prst="bentConnector4">
            <a:avLst>
              <a:gd name="adj1" fmla="val -8484"/>
              <a:gd name="adj2" fmla="val 86847"/>
            </a:avLst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FEAD9B-C74B-D9C4-3822-554530F81081}"/>
              </a:ext>
            </a:extLst>
          </p:cNvPr>
          <p:cNvSpPr/>
          <p:nvPr/>
        </p:nvSpPr>
        <p:spPr>
          <a:xfrm>
            <a:off x="6331850" y="4993063"/>
            <a:ext cx="2759860" cy="753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선택 카테고리의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기반 추천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0467EE3-4A72-B4D3-1854-0D38E37F9B29}"/>
              </a:ext>
            </a:extLst>
          </p:cNvPr>
          <p:cNvCxnSpPr/>
          <p:nvPr/>
        </p:nvCxnSpPr>
        <p:spPr>
          <a:xfrm>
            <a:off x="7711780" y="4592781"/>
            <a:ext cx="0" cy="400281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91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69" y="2277571"/>
            <a:ext cx="3480744" cy="17431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EBD909-30F7-310F-2D5B-B01E5FCEF625}"/>
              </a:ext>
            </a:extLst>
          </p:cNvPr>
          <p:cNvSpPr txBox="1"/>
          <p:nvPr/>
        </p:nvSpPr>
        <p:spPr>
          <a:xfrm>
            <a:off x="7418429" y="3983792"/>
            <a:ext cx="3407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점수 정규화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594527" y="156683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콘텐츠 기반 추천 알고리즘</a:t>
            </a:r>
            <a:endParaRPr lang="en-US" altLang="ko-KR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B54110-C06B-7D3B-569A-DE436E5ED549}"/>
              </a:ext>
            </a:extLst>
          </p:cNvPr>
          <p:cNvGrpSpPr/>
          <p:nvPr/>
        </p:nvGrpSpPr>
        <p:grpSpPr>
          <a:xfrm>
            <a:off x="6961240" y="4382334"/>
            <a:ext cx="4354485" cy="968122"/>
            <a:chOff x="6330382" y="3368648"/>
            <a:chExt cx="4773578" cy="98925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0383" y="3746338"/>
              <a:ext cx="4773577" cy="61156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2AE771D-6668-DF69-7F31-E0A31A4A8DFA}"/>
                </a:ext>
              </a:extLst>
            </p:cNvPr>
            <p:cNvSpPr/>
            <p:nvPr/>
          </p:nvSpPr>
          <p:spPr>
            <a:xfrm>
              <a:off x="6330382" y="3368648"/>
              <a:ext cx="4773577" cy="3776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정규화 클래스 생성 코드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D9FB77-EA7A-E334-94DA-F4802EA4B343}"/>
              </a:ext>
            </a:extLst>
          </p:cNvPr>
          <p:cNvGrpSpPr/>
          <p:nvPr/>
        </p:nvGrpSpPr>
        <p:grpSpPr>
          <a:xfrm>
            <a:off x="6961240" y="5408994"/>
            <a:ext cx="4354485" cy="1062690"/>
            <a:chOff x="5660314" y="3703663"/>
            <a:chExt cx="6218441" cy="117029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14" y="4090239"/>
              <a:ext cx="6218441" cy="783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3EE238-1E0F-3BF2-2E36-34D1E8EC7072}"/>
                </a:ext>
              </a:extLst>
            </p:cNvPr>
            <p:cNvSpPr/>
            <p:nvPr/>
          </p:nvSpPr>
          <p:spPr>
            <a:xfrm>
              <a:off x="5660314" y="3703663"/>
              <a:ext cx="6218441" cy="3776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사이로 카테고리별 정규화 코드</a:t>
              </a:r>
              <a:endPara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539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카테고리별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 점수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948531" y="1047298"/>
            <a:ext cx="858635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점수 분포도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Violin plot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점수를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MinMaxScaler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 값으로 정규화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86221D-8CA3-DDB7-125D-088A9059DC9D}"/>
              </a:ext>
            </a:extLst>
          </p:cNvPr>
          <p:cNvGrpSpPr/>
          <p:nvPr/>
        </p:nvGrpSpPr>
        <p:grpSpPr>
          <a:xfrm>
            <a:off x="1084729" y="2167693"/>
            <a:ext cx="4765790" cy="3854822"/>
            <a:chOff x="-318129" y="1039034"/>
            <a:chExt cx="3302810" cy="2463856"/>
          </a:xfrm>
        </p:grpSpPr>
        <p:pic>
          <p:nvPicPr>
            <p:cNvPr id="20" name="그림 19" descr="텍스트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B2A9772E-846F-122B-044D-B32172C8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8129" y="1039034"/>
              <a:ext cx="3302810" cy="2196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67B305-9503-95CE-595E-D378E948D9AE}"/>
                </a:ext>
              </a:extLst>
            </p:cNvPr>
            <p:cNvSpPr txBox="1"/>
            <p:nvPr/>
          </p:nvSpPr>
          <p:spPr>
            <a:xfrm>
              <a:off x="611845" y="3235698"/>
              <a:ext cx="1640600" cy="26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카테고리별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점수 분포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7B305-9503-95CE-595E-D378E948D9AE}"/>
              </a:ext>
            </a:extLst>
          </p:cNvPr>
          <p:cNvSpPr txBox="1"/>
          <p:nvPr/>
        </p:nvSpPr>
        <p:spPr>
          <a:xfrm>
            <a:off x="1395702" y="5943654"/>
            <a:ext cx="4434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점수 분포의 상이한 표준편차를 확인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보완하기 위해 </a:t>
            </a:r>
            <a:r>
              <a:rPr lang="ko-KR" altLang="en-US" sz="15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정규화</a:t>
            </a:r>
            <a:r>
              <a:rPr lang="en-US" altLang="ko-KR" sz="15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endParaRPr lang="en-US" altLang="ko-KR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화살표: 오른쪽 24">
            <a:extLst>
              <a:ext uri="{FF2B5EF4-FFF2-40B4-BE49-F238E27FC236}">
                <a16:creationId xmlns:a16="http://schemas.microsoft.com/office/drawing/2014/main" id="{DBAE79A6-37B6-E938-D254-18DCDA3CBF44}"/>
              </a:ext>
            </a:extLst>
          </p:cNvPr>
          <p:cNvSpPr/>
          <p:nvPr/>
        </p:nvSpPr>
        <p:spPr>
          <a:xfrm>
            <a:off x="6117195" y="3846540"/>
            <a:ext cx="359733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2B9330-166E-9FFA-C0C1-9C7FA7B1F0F8}"/>
              </a:ext>
            </a:extLst>
          </p:cNvPr>
          <p:cNvSpPr/>
          <p:nvPr/>
        </p:nvSpPr>
        <p:spPr>
          <a:xfrm>
            <a:off x="6661740" y="2155292"/>
            <a:ext cx="4920660" cy="445408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6862C-7262-89A2-E357-E0DAED2F9D64}"/>
              </a:ext>
            </a:extLst>
          </p:cNvPr>
          <p:cNvSpPr txBox="1"/>
          <p:nvPr/>
        </p:nvSpPr>
        <p:spPr>
          <a:xfrm>
            <a:off x="7981194" y="1908239"/>
            <a:ext cx="2314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점수 정규화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89C0CD-8E0C-83AE-05A0-D6E1303EC8DD}"/>
              </a:ext>
            </a:extLst>
          </p:cNvPr>
          <p:cNvSpPr/>
          <p:nvPr/>
        </p:nvSpPr>
        <p:spPr>
          <a:xfrm>
            <a:off x="1011723" y="2155292"/>
            <a:ext cx="4920660" cy="439631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A78EA-F8FC-BED7-F242-393983EB8E46}"/>
              </a:ext>
            </a:extLst>
          </p:cNvPr>
          <p:cNvSpPr txBox="1"/>
          <p:nvPr/>
        </p:nvSpPr>
        <p:spPr>
          <a:xfrm>
            <a:off x="2506172" y="1956785"/>
            <a:ext cx="21281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점수 분포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2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E374DA-2339-83CB-B77C-383100CD2E62}"/>
              </a:ext>
            </a:extLst>
          </p:cNvPr>
          <p:cNvSpPr/>
          <p:nvPr/>
        </p:nvSpPr>
        <p:spPr>
          <a:xfrm>
            <a:off x="412315" y="1483604"/>
            <a:ext cx="11466440" cy="31824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9382" y="3245377"/>
            <a:ext cx="4010495" cy="978014"/>
            <a:chOff x="528418" y="1697987"/>
            <a:chExt cx="3407283" cy="978014"/>
          </a:xfrm>
        </p:grpSpPr>
        <p:grpSp>
          <p:nvGrpSpPr>
            <p:cNvPr id="27" name="그룹 26"/>
            <p:cNvGrpSpPr/>
            <p:nvPr/>
          </p:nvGrpSpPr>
          <p:grpSpPr>
            <a:xfrm>
              <a:off x="990227" y="1697987"/>
              <a:ext cx="2427922" cy="978014"/>
              <a:chOff x="990227" y="1422366"/>
              <a:chExt cx="2427922" cy="97801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DE909E0-5851-1875-F0A9-9111043E4026}"/>
                  </a:ext>
                </a:extLst>
              </p:cNvPr>
              <p:cNvSpPr/>
              <p:nvPr/>
            </p:nvSpPr>
            <p:spPr>
              <a:xfrm>
                <a:off x="990227" y="1422366"/>
                <a:ext cx="2427922" cy="229175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리뷰 이벤트 페널티</a:t>
                </a:r>
                <a:endPara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90227" y="1651542"/>
                <a:ext cx="2427922" cy="7488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EBD909-30F7-310F-2D5B-B01E5FCEF625}"/>
                </a:ext>
              </a:extLst>
            </p:cNvPr>
            <p:cNvSpPr txBox="1"/>
            <p:nvPr/>
          </p:nvSpPr>
          <p:spPr>
            <a:xfrm>
              <a:off x="528418" y="2132305"/>
              <a:ext cx="340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할인 금액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0" i="0" dirty="0">
                  <a:solidFill>
                    <a:srgbClr val="040C28"/>
                  </a:solidFill>
                  <a:effectLst/>
                  <a:latin typeface="Google Sans"/>
                </a:rPr>
                <a:t>÷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정가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5EC53C-EAF3-33F5-B2FF-BA1F46C98AE9}"/>
              </a:ext>
            </a:extLst>
          </p:cNvPr>
          <p:cNvGrpSpPr/>
          <p:nvPr/>
        </p:nvGrpSpPr>
        <p:grpSpPr>
          <a:xfrm>
            <a:off x="3676837" y="3128825"/>
            <a:ext cx="7932215" cy="1479131"/>
            <a:chOff x="3763964" y="1448733"/>
            <a:chExt cx="8025892" cy="13517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53879"/>
            <a:stretch/>
          </p:blipFill>
          <p:spPr>
            <a:xfrm>
              <a:off x="3763964" y="1448733"/>
              <a:ext cx="8025892" cy="960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EBD909-30F7-310F-2D5B-B01E5FCEF625}"/>
                </a:ext>
              </a:extLst>
            </p:cNvPr>
            <p:cNvSpPr txBox="1"/>
            <p:nvPr/>
          </p:nvSpPr>
          <p:spPr>
            <a:xfrm>
              <a:off x="6158389" y="2434844"/>
              <a:ext cx="3407283" cy="36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이벤트 페널티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7196BF-B2BF-17B0-D48D-FE976D0095C6}"/>
                </a:ext>
              </a:extLst>
            </p:cNvPr>
            <p:cNvSpPr/>
            <p:nvPr/>
          </p:nvSpPr>
          <p:spPr>
            <a:xfrm>
              <a:off x="10999281" y="1448733"/>
              <a:ext cx="790575" cy="9600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701683" y="178201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콘텐츠 기반 추천 알고리즘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1018572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이벤트와 허위 리뷰 페널티를 카테고리별 점수에 적용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7936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카테고리별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 점수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이벤트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페널티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27994" y="1729684"/>
            <a:ext cx="3633269" cy="1036716"/>
            <a:chOff x="526034" y="4605927"/>
            <a:chExt cx="3407283" cy="1036716"/>
          </a:xfrm>
        </p:grpSpPr>
        <p:grpSp>
          <p:nvGrpSpPr>
            <p:cNvPr id="48" name="그룹 47"/>
            <p:cNvGrpSpPr/>
            <p:nvPr/>
          </p:nvGrpSpPr>
          <p:grpSpPr>
            <a:xfrm>
              <a:off x="856342" y="4605927"/>
              <a:ext cx="2685143" cy="1036716"/>
              <a:chOff x="856342" y="1422366"/>
              <a:chExt cx="2685143" cy="103671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DE909E0-5851-1875-F0A9-9111043E4026}"/>
                  </a:ext>
                </a:extLst>
              </p:cNvPr>
              <p:cNvSpPr/>
              <p:nvPr/>
            </p:nvSpPr>
            <p:spPr>
              <a:xfrm>
                <a:off x="856342" y="1422366"/>
                <a:ext cx="2685143" cy="229175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허위 리뷰 페널티</a:t>
                </a:r>
                <a:endPara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56342" y="1651542"/>
                <a:ext cx="2685143" cy="807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EBD909-30F7-310F-2D5B-B01E5FCEF625}"/>
                </a:ext>
              </a:extLst>
            </p:cNvPr>
            <p:cNvSpPr txBox="1"/>
            <p:nvPr/>
          </p:nvSpPr>
          <p:spPr>
            <a:xfrm>
              <a:off x="526034" y="5057305"/>
              <a:ext cx="340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수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0" i="0" dirty="0">
                  <a:solidFill>
                    <a:srgbClr val="040C28"/>
                  </a:solidFill>
                  <a:effectLst/>
                  <a:latin typeface="Google Sans"/>
                </a:rPr>
                <a:t>÷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합산 리뷰 수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C649180-AC0B-D0D2-335A-B8FD33509AA0}"/>
              </a:ext>
            </a:extLst>
          </p:cNvPr>
          <p:cNvGrpSpPr/>
          <p:nvPr/>
        </p:nvGrpSpPr>
        <p:grpSpPr>
          <a:xfrm>
            <a:off x="3676837" y="1721207"/>
            <a:ext cx="7993461" cy="1276024"/>
            <a:chOff x="3793619" y="3964581"/>
            <a:chExt cx="8024400" cy="130756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/>
            <a:srcRect b="69944"/>
            <a:stretch/>
          </p:blipFill>
          <p:spPr>
            <a:xfrm>
              <a:off x="3793619" y="3986361"/>
              <a:ext cx="8024400" cy="827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EBD909-30F7-310F-2D5B-B01E5FCEF625}"/>
                </a:ext>
              </a:extLst>
            </p:cNvPr>
            <p:cNvSpPr txBox="1"/>
            <p:nvPr/>
          </p:nvSpPr>
          <p:spPr>
            <a:xfrm>
              <a:off x="6102177" y="4862145"/>
              <a:ext cx="3407283" cy="41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77196BF-B2BF-17B0-D48D-FE976D0095C6}"/>
                </a:ext>
              </a:extLst>
            </p:cNvPr>
            <p:cNvSpPr/>
            <p:nvPr/>
          </p:nvSpPr>
          <p:spPr>
            <a:xfrm>
              <a:off x="10986868" y="3964581"/>
              <a:ext cx="831151" cy="8492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D9EE60-0F5B-E512-DF09-5413AA4447D1}"/>
              </a:ext>
            </a:extLst>
          </p:cNvPr>
          <p:cNvGrpSpPr/>
          <p:nvPr/>
        </p:nvGrpSpPr>
        <p:grpSpPr>
          <a:xfrm>
            <a:off x="509613" y="5137887"/>
            <a:ext cx="3802932" cy="1181134"/>
            <a:chOff x="812058" y="4605927"/>
            <a:chExt cx="3126948" cy="11811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245907-086D-A8CC-7B66-F5DF1CFA6F06}"/>
                </a:ext>
              </a:extLst>
            </p:cNvPr>
            <p:cNvGrpSpPr/>
            <p:nvPr/>
          </p:nvGrpSpPr>
          <p:grpSpPr>
            <a:xfrm>
              <a:off x="856342" y="4605927"/>
              <a:ext cx="3038381" cy="1181134"/>
              <a:chOff x="856342" y="1422366"/>
              <a:chExt cx="3038381" cy="11811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5FD122-42B9-9308-0D2F-31608F4B5B11}"/>
                  </a:ext>
                </a:extLst>
              </p:cNvPr>
              <p:cNvSpPr/>
              <p:nvPr/>
            </p:nvSpPr>
            <p:spPr>
              <a:xfrm>
                <a:off x="856342" y="1422366"/>
                <a:ext cx="3038381" cy="229175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페널티 적용된 추천 점수 산출 </a:t>
                </a:r>
                <a:endPara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D038463-A849-3A4D-79AB-5A5E653946B0}"/>
                  </a:ext>
                </a:extLst>
              </p:cNvPr>
              <p:cNvSpPr/>
              <p:nvPr/>
            </p:nvSpPr>
            <p:spPr>
              <a:xfrm>
                <a:off x="856342" y="1651541"/>
                <a:ext cx="3038381" cy="951959"/>
              </a:xfrm>
              <a:prstGeom prst="rect">
                <a:avLst/>
              </a:prstGeom>
              <a:noFill/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EFFC3F-AABB-E582-8853-1F3CBD935318}"/>
                </a:ext>
              </a:extLst>
            </p:cNvPr>
            <p:cNvSpPr txBox="1"/>
            <p:nvPr/>
          </p:nvSpPr>
          <p:spPr>
            <a:xfrm>
              <a:off x="812058" y="4973158"/>
              <a:ext cx="3126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(1-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이벤트 페널티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긍부정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점수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x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카테고리별 점수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B84DBA-D202-C25D-9178-3A60B7154A2D}"/>
              </a:ext>
            </a:extLst>
          </p:cNvPr>
          <p:cNvSpPr txBox="1"/>
          <p:nvPr/>
        </p:nvSpPr>
        <p:spPr>
          <a:xfrm>
            <a:off x="6293223" y="6320604"/>
            <a:ext cx="3763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최종 추천 점수 산출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EE38AA-61FA-F264-87E0-696AAEF74D47}"/>
              </a:ext>
            </a:extLst>
          </p:cNvPr>
          <p:cNvGrpSpPr/>
          <p:nvPr/>
        </p:nvGrpSpPr>
        <p:grpSpPr>
          <a:xfrm>
            <a:off x="4828123" y="4758127"/>
            <a:ext cx="6693369" cy="1562477"/>
            <a:chOff x="5051677" y="4764882"/>
            <a:chExt cx="5528218" cy="12736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02D8A4-4B45-4DF6-92E2-C455ADC74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807" r="1106"/>
            <a:stretch/>
          </p:blipFill>
          <p:spPr>
            <a:xfrm>
              <a:off x="5051677" y="4764882"/>
              <a:ext cx="5528218" cy="127368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96194B-73CB-C290-EF0E-619A86333A42}"/>
                </a:ext>
              </a:extLst>
            </p:cNvPr>
            <p:cNvSpPr/>
            <p:nvPr/>
          </p:nvSpPr>
          <p:spPr>
            <a:xfrm>
              <a:off x="10138835" y="4799069"/>
              <a:ext cx="441060" cy="12394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59021B-8DBE-BFEF-1553-257611665CFD}"/>
              </a:ext>
            </a:extLst>
          </p:cNvPr>
          <p:cNvSpPr txBox="1"/>
          <p:nvPr/>
        </p:nvSpPr>
        <p:spPr>
          <a:xfrm>
            <a:off x="1841028" y="2775056"/>
            <a:ext cx="40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endParaRPr lang="ko-KR" altLang="en-US" sz="2400" b="1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D5514CB-93A9-AC02-D8C4-D6BB327F310A}"/>
              </a:ext>
            </a:extLst>
          </p:cNvPr>
          <p:cNvSpPr/>
          <p:nvPr/>
        </p:nvSpPr>
        <p:spPr>
          <a:xfrm>
            <a:off x="1429801" y="4521014"/>
            <a:ext cx="1397567" cy="519204"/>
          </a:xfrm>
          <a:prstGeom prst="downArrow">
            <a:avLst/>
          </a:prstGeom>
          <a:gradFill flip="none" rotWithShape="1">
            <a:gsLst>
              <a:gs pos="36000">
                <a:schemeClr val="accent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159BE16-F826-C35D-CA47-1853185F4544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643552" y="175202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콘텐츠 기반 추천 알고리즘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53A8C1-0861-F87C-7B5D-A17088BE7868}"/>
              </a:ext>
            </a:extLst>
          </p:cNvPr>
          <p:cNvGrpSpPr/>
          <p:nvPr/>
        </p:nvGrpSpPr>
        <p:grpSpPr>
          <a:xfrm>
            <a:off x="7457589" y="1877770"/>
            <a:ext cx="2914702" cy="794769"/>
            <a:chOff x="6196549" y="1835588"/>
            <a:chExt cx="2297355" cy="6775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-6048" r="34082" b="-2"/>
            <a:stretch/>
          </p:blipFill>
          <p:spPr>
            <a:xfrm>
              <a:off x="6196549" y="2105246"/>
              <a:ext cx="2297354" cy="40787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718E4E-650F-7131-DC95-7F410E276C5B}"/>
                </a:ext>
              </a:extLst>
            </p:cNvPr>
            <p:cNvSpPr/>
            <p:nvPr/>
          </p:nvSpPr>
          <p:spPr>
            <a:xfrm>
              <a:off x="6196550" y="1835588"/>
              <a:ext cx="2297354" cy="2923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PT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여부 선택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1E0C9ED-BA38-6549-C4F1-ACFADF01889A}"/>
              </a:ext>
            </a:extLst>
          </p:cNvPr>
          <p:cNvGrpSpPr/>
          <p:nvPr/>
        </p:nvGrpSpPr>
        <p:grpSpPr>
          <a:xfrm>
            <a:off x="6316839" y="2752570"/>
            <a:ext cx="5386661" cy="2027308"/>
            <a:chOff x="6700431" y="2744011"/>
            <a:chExt cx="5386661" cy="202730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7174953-0F07-D140-9C68-E6FCB35591AE}"/>
                </a:ext>
              </a:extLst>
            </p:cNvPr>
            <p:cNvGrpSpPr/>
            <p:nvPr/>
          </p:nvGrpSpPr>
          <p:grpSpPr>
            <a:xfrm>
              <a:off x="6700431" y="2744012"/>
              <a:ext cx="2664056" cy="2027307"/>
              <a:chOff x="1097842" y="2829789"/>
              <a:chExt cx="3960687" cy="278136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843" y="3234153"/>
                <a:ext cx="3960686" cy="2376997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C01160A-5FB8-4E2D-399A-42AA73C4190E}"/>
                  </a:ext>
                </a:extLst>
              </p:cNvPr>
              <p:cNvSpPr/>
              <p:nvPr/>
            </p:nvSpPr>
            <p:spPr>
              <a:xfrm>
                <a:off x="1097842" y="2829789"/>
                <a:ext cx="3960687" cy="4034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② 기본 정보 선택 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7F08B63-E23F-6F3D-01BE-161C84A13706}"/>
                </a:ext>
              </a:extLst>
            </p:cNvPr>
            <p:cNvGrpSpPr/>
            <p:nvPr/>
          </p:nvGrpSpPr>
          <p:grpSpPr>
            <a:xfrm>
              <a:off x="9423036" y="2744011"/>
              <a:ext cx="2664056" cy="2010941"/>
              <a:chOff x="8549961" y="4125916"/>
              <a:chExt cx="3470198" cy="248332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9961" y="4494633"/>
                <a:ext cx="3470198" cy="2114604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3F70A84-5179-B9BE-7402-E2609EE83ADD}"/>
                  </a:ext>
                </a:extLst>
              </p:cNvPr>
              <p:cNvSpPr/>
              <p:nvPr/>
            </p:nvSpPr>
            <p:spPr>
              <a:xfrm>
                <a:off x="8549961" y="4125916"/>
                <a:ext cx="3470198" cy="3610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③ 선택 사항 필터링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C0F614-DD05-C879-E8FE-2F33ED62FC27}"/>
              </a:ext>
            </a:extLst>
          </p:cNvPr>
          <p:cNvSpPr txBox="1"/>
          <p:nvPr/>
        </p:nvSpPr>
        <p:spPr>
          <a:xfrm>
            <a:off x="509613" y="685661"/>
            <a:ext cx="9184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추천 알고리즘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PT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여부 및 기본 정보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선호 카테고리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1FD460-3488-8633-DADD-C628E258A490}"/>
              </a:ext>
            </a:extLst>
          </p:cNvPr>
          <p:cNvSpPr txBox="1"/>
          <p:nvPr/>
        </p:nvSpPr>
        <p:spPr>
          <a:xfrm>
            <a:off x="825180" y="1026784"/>
            <a:ext cx="941181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여부 및 기본 정보 사항 선택을 기반으로 헬스장 필터링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카테고리의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순위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점수를 비교하여 최종 추천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9E6554-D6D9-536C-1AB0-00F350DE5F38}"/>
              </a:ext>
            </a:extLst>
          </p:cNvPr>
          <p:cNvGrpSpPr/>
          <p:nvPr/>
        </p:nvGrpSpPr>
        <p:grpSpPr>
          <a:xfrm>
            <a:off x="681570" y="1872641"/>
            <a:ext cx="5319299" cy="4843199"/>
            <a:chOff x="954517" y="1943597"/>
            <a:chExt cx="5185976" cy="465342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F00FEC-1B36-01D1-A36D-B98D4BBDFA41}"/>
                </a:ext>
              </a:extLst>
            </p:cNvPr>
            <p:cNvGrpSpPr/>
            <p:nvPr/>
          </p:nvGrpSpPr>
          <p:grpSpPr>
            <a:xfrm>
              <a:off x="954517" y="1943597"/>
              <a:ext cx="5185976" cy="4653429"/>
              <a:chOff x="399879" y="1742136"/>
              <a:chExt cx="5053395" cy="362812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364" y="1853561"/>
                <a:ext cx="4938027" cy="74200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EBD909-30F7-310F-2D5B-B01E5FCEF625}"/>
                  </a:ext>
                </a:extLst>
              </p:cNvPr>
              <p:cNvSpPr txBox="1"/>
              <p:nvPr/>
            </p:nvSpPr>
            <p:spPr>
              <a:xfrm>
                <a:off x="1225231" y="2635257"/>
                <a:ext cx="3407283" cy="25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헬스장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/PT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여부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필터링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후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&gt;</a:t>
                </a: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625" y="2981587"/>
                <a:ext cx="4938027" cy="74501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EBD909-30F7-310F-2D5B-B01E5FCEF625}"/>
                  </a:ext>
                </a:extLst>
              </p:cNvPr>
              <p:cNvSpPr txBox="1"/>
              <p:nvPr/>
            </p:nvSpPr>
            <p:spPr>
              <a:xfrm>
                <a:off x="1225231" y="3772365"/>
                <a:ext cx="3407283" cy="415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기본 정보 선택 사항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필터링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후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&gt;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회원권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가격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14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주말여부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심야여부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DA6EA8-E36F-44CD-A30A-0BE583788032}"/>
                  </a:ext>
                </a:extLst>
              </p:cNvPr>
              <p:cNvSpPr/>
              <p:nvPr/>
            </p:nvSpPr>
            <p:spPr>
              <a:xfrm>
                <a:off x="399879" y="1742136"/>
                <a:ext cx="5053395" cy="362812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CF5331-9E21-300C-71E9-F06F9579612F}"/>
                </a:ext>
              </a:extLst>
            </p:cNvPr>
            <p:cNvSpPr txBox="1"/>
            <p:nvPr/>
          </p:nvSpPr>
          <p:spPr>
            <a:xfrm>
              <a:off x="1955070" y="6261369"/>
              <a:ext cx="3407283" cy="32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선택사항 우선 순위 반영하여 추천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76E007-E07F-E742-19D8-E7A731CD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1688" y="5259356"/>
              <a:ext cx="4111634" cy="93382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A55761-0213-BD5B-69F9-69CC35833366}"/>
              </a:ext>
            </a:extLst>
          </p:cNvPr>
          <p:cNvGrpSpPr/>
          <p:nvPr/>
        </p:nvGrpSpPr>
        <p:grpSpPr>
          <a:xfrm>
            <a:off x="7099623" y="4871017"/>
            <a:ext cx="3630631" cy="1844823"/>
            <a:chOff x="4656014" y="3719881"/>
            <a:chExt cx="3630631" cy="184482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9E9406-6D53-046B-818F-38F8BFE783C2}"/>
                </a:ext>
              </a:extLst>
            </p:cNvPr>
            <p:cNvGrpSpPr/>
            <p:nvPr/>
          </p:nvGrpSpPr>
          <p:grpSpPr>
            <a:xfrm>
              <a:off x="4656015" y="3719881"/>
              <a:ext cx="3630630" cy="695170"/>
              <a:chOff x="6383504" y="2058361"/>
              <a:chExt cx="5400001" cy="95030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5ED5CB0-4002-0647-672C-B90FDCCF3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3505" y="2450331"/>
                <a:ext cx="5400000" cy="55833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A2F9B56-4DB2-DDCB-29B1-FFC4B1E219BF}"/>
                  </a:ext>
                </a:extLst>
              </p:cNvPr>
              <p:cNvSpPr/>
              <p:nvPr/>
            </p:nvSpPr>
            <p:spPr>
              <a:xfrm>
                <a:off x="6383504" y="2058361"/>
                <a:ext cx="5400000" cy="3907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④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가지 우선 순위 선택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72E2E8E-7CC8-9D58-62F3-C19050ED757C}"/>
                </a:ext>
              </a:extLst>
            </p:cNvPr>
            <p:cNvGrpSpPr/>
            <p:nvPr/>
          </p:nvGrpSpPr>
          <p:grpSpPr>
            <a:xfrm>
              <a:off x="4656014" y="4510067"/>
              <a:ext cx="3630629" cy="1054637"/>
              <a:chOff x="6383502" y="3118051"/>
              <a:chExt cx="5400001" cy="157991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07F4CE4-9966-A07B-2125-275586767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3503" y="3531046"/>
                <a:ext cx="5400000" cy="1166915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101A213-3722-E45F-E4AA-47D5BF89420E}"/>
                  </a:ext>
                </a:extLst>
              </p:cNvPr>
              <p:cNvSpPr/>
              <p:nvPr/>
            </p:nvSpPr>
            <p:spPr>
              <a:xfrm>
                <a:off x="6383502" y="3118051"/>
                <a:ext cx="5400000" cy="4116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가지 우선 순위 기반 추천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117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4167" r="18610" b="26528"/>
          <a:stretch/>
        </p:blipFill>
        <p:spPr>
          <a:xfrm>
            <a:off x="8887983" y="1568796"/>
            <a:ext cx="884668" cy="66820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flipV="1">
            <a:off x="5795961" y="2721995"/>
            <a:ext cx="600075" cy="31432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212508" y="156683"/>
            <a:ext cx="3807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 및 개발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04 &gt; 05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93398" y="1396015"/>
            <a:ext cx="10725093" cy="1110255"/>
            <a:chOff x="1055772" y="1462092"/>
            <a:chExt cx="10080456" cy="881614"/>
          </a:xfrm>
        </p:grpSpPr>
        <p:sp>
          <p:nvSpPr>
            <p:cNvPr id="28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1055772" y="1462092"/>
              <a:ext cx="10080456" cy="881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기반의 </a:t>
              </a:r>
              <a:r>
                <a:rPr lang="ko-KR" altLang="en-US" sz="265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맞춤 헬스장 추천 및 </a:t>
              </a:r>
              <a:r>
                <a:rPr lang="ko-KR" altLang="en-US" sz="2500" b="1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5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 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80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80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  <a:endParaRPr lang="en-US" altLang="ko-KR" sz="2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>
              <a:off x="10029547" y="1568796"/>
              <a:ext cx="884668" cy="6682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4167" r="18610" b="26528"/>
            <a:stretch/>
          </p:blipFill>
          <p:spPr>
            <a:xfrm flipH="1">
              <a:off x="1273842" y="1565642"/>
              <a:ext cx="884668" cy="66820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63644" y="3465720"/>
            <a:ext cx="9048000" cy="2038603"/>
            <a:chOff x="402989" y="3246828"/>
            <a:chExt cx="9048000" cy="2038603"/>
          </a:xfrm>
        </p:grpSpPr>
        <p:grpSp>
          <p:nvGrpSpPr>
            <p:cNvPr id="4" name="그룹 3"/>
            <p:cNvGrpSpPr/>
            <p:nvPr/>
          </p:nvGrpSpPr>
          <p:grpSpPr>
            <a:xfrm>
              <a:off x="685253" y="3246828"/>
              <a:ext cx="1569135" cy="1453828"/>
              <a:chOff x="321738" y="3201652"/>
              <a:chExt cx="3183463" cy="2733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27" t="41028" r="5351" b="42583"/>
              <a:stretch/>
            </p:blipFill>
            <p:spPr>
              <a:xfrm>
                <a:off x="2724347" y="4044964"/>
                <a:ext cx="780854" cy="104705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" t="48410" r="55423" b="11729"/>
              <a:stretch/>
            </p:blipFill>
            <p:spPr>
              <a:xfrm>
                <a:off x="321738" y="3201652"/>
                <a:ext cx="2790825" cy="273367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3" t="11667" r="23889" b="61250"/>
            <a:stretch/>
          </p:blipFill>
          <p:spPr>
            <a:xfrm>
              <a:off x="5121721" y="3400957"/>
              <a:ext cx="1395616" cy="139865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4283" r="60890" b="63079"/>
            <a:stretch/>
          </p:blipFill>
          <p:spPr>
            <a:xfrm>
              <a:off x="2795347" y="3246828"/>
              <a:ext cx="1558850" cy="14538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2" t="49861" r="9861" b="10833"/>
            <a:stretch/>
          </p:blipFill>
          <p:spPr>
            <a:xfrm>
              <a:off x="7526992" y="3282980"/>
              <a:ext cx="1322524" cy="13220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B1F8B-59B3-BBA8-EBB6-540FD234E462}"/>
                </a:ext>
              </a:extLst>
            </p:cNvPr>
            <p:cNvSpPr txBox="1"/>
            <p:nvPr/>
          </p:nvSpPr>
          <p:spPr>
            <a:xfrm>
              <a:off x="402989" y="4700656"/>
              <a:ext cx="2145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LDA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카테고리 분류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A0D416-93AB-854B-7FF3-3FD3BA32C8DE}"/>
                </a:ext>
              </a:extLst>
            </p:cNvPr>
            <p:cNvSpPr txBox="1"/>
            <p:nvPr/>
          </p:nvSpPr>
          <p:spPr>
            <a:xfrm>
              <a:off x="2455978" y="4700656"/>
              <a:ext cx="2251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감성 분석 수치화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241D01-5C2E-89DF-458B-00B4E3ACDF2C}"/>
                </a:ext>
              </a:extLst>
            </p:cNvPr>
            <p:cNvSpPr txBox="1"/>
            <p:nvPr/>
          </p:nvSpPr>
          <p:spPr>
            <a:xfrm>
              <a:off x="4584028" y="4700656"/>
              <a:ext cx="2581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허위 리뷰 페널티 정책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F227B9-5F9B-21A6-0F41-220933A52690}"/>
                </a:ext>
              </a:extLst>
            </p:cNvPr>
            <p:cNvSpPr txBox="1"/>
            <p:nvPr/>
          </p:nvSpPr>
          <p:spPr>
            <a:xfrm>
              <a:off x="7029480" y="4700656"/>
              <a:ext cx="24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④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콘텐츠 기반 추천 알고리즘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93124" y="3498620"/>
            <a:ext cx="1726014" cy="2002451"/>
            <a:chOff x="10003649" y="3282980"/>
            <a:chExt cx="1726014" cy="2002451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39258" y="3282980"/>
              <a:ext cx="1122416" cy="1417251"/>
              <a:chOff x="9894827" y="2664871"/>
              <a:chExt cx="1293585" cy="158908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3E0830D-63B8-25B9-37BD-31103E886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8" t="5806" r="8556" b="51533"/>
              <a:stretch/>
            </p:blipFill>
            <p:spPr>
              <a:xfrm>
                <a:off x="9894827" y="2960665"/>
                <a:ext cx="1137325" cy="1293292"/>
              </a:xfrm>
              <a:prstGeom prst="rect">
                <a:avLst/>
              </a:prstGeom>
            </p:spPr>
          </p:pic>
          <p:pic>
            <p:nvPicPr>
              <p:cNvPr id="24" name="Picture 2" descr="Chat gpt - Free technology icons">
                <a:extLst>
                  <a:ext uri="{FF2B5EF4-FFF2-40B4-BE49-F238E27FC236}">
                    <a16:creationId xmlns:a16="http://schemas.microsoft.com/office/drawing/2014/main" id="{0A40B0EB-40B8-D265-E422-68AADCB69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7465" y="2664871"/>
                <a:ext cx="630947" cy="662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334173-F0AD-4FFC-FC0E-DAA42F9B05BA}"/>
                </a:ext>
              </a:extLst>
            </p:cNvPr>
            <p:cNvSpPr txBox="1"/>
            <p:nvPr/>
          </p:nvSpPr>
          <p:spPr>
            <a:xfrm>
              <a:off x="10003649" y="4700656"/>
              <a:ext cx="1726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⑤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이미지 생성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777342" y="3309257"/>
            <a:ext cx="2160702" cy="239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B3F70-FC1E-BC66-B0BF-77EA0A27790B}"/>
              </a:ext>
            </a:extLst>
          </p:cNvPr>
          <p:cNvSpPr/>
          <p:nvPr/>
        </p:nvSpPr>
        <p:spPr>
          <a:xfrm>
            <a:off x="9745256" y="6015382"/>
            <a:ext cx="2206978" cy="712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70194" y="6122236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생성형 </a:t>
            </a:r>
            <a:r>
              <a:rPr lang="en-US" altLang="ko-KR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달리</a:t>
            </a:r>
            <a:r>
              <a:rPr lang="en-US" altLang="ko-KR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rgbClr val="76717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오픈 </a:t>
            </a:r>
            <a:r>
              <a:rPr lang="en-US" altLang="ko-KR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200" dirty="0">
                <a:solidFill>
                  <a:srgbClr val="76717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 이미지 생성</a:t>
            </a:r>
          </a:p>
        </p:txBody>
      </p:sp>
    </p:spTree>
    <p:extLst>
      <p:ext uri="{BB962C8B-B14F-4D97-AF65-F5344CB8AC3E}">
        <p14:creationId xmlns:p14="http://schemas.microsoft.com/office/powerpoint/2010/main" val="362172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A9223-6522-4FDA-84F3-90506CD506E5}"/>
              </a:ext>
            </a:extLst>
          </p:cNvPr>
          <p:cNvSpPr txBox="1"/>
          <p:nvPr/>
        </p:nvSpPr>
        <p:spPr>
          <a:xfrm>
            <a:off x="693558" y="1811511"/>
            <a:ext cx="88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Phase</a:t>
            </a:r>
          </a:p>
        </p:txBody>
      </p:sp>
      <p:sp>
        <p:nvSpPr>
          <p:cNvPr id="4" name="화살표: 갈매기형 수장 11">
            <a:extLst>
              <a:ext uri="{FF2B5EF4-FFF2-40B4-BE49-F238E27FC236}">
                <a16:creationId xmlns:a16="http://schemas.microsoft.com/office/drawing/2014/main" id="{DC00C4DE-E475-9AC7-72C5-01D3F3DF546D}"/>
              </a:ext>
            </a:extLst>
          </p:cNvPr>
          <p:cNvSpPr/>
          <p:nvPr/>
        </p:nvSpPr>
        <p:spPr>
          <a:xfrm>
            <a:off x="8414214" y="1571626"/>
            <a:ext cx="2872229" cy="748689"/>
          </a:xfrm>
          <a:prstGeom prst="chevron">
            <a:avLst/>
          </a:prstGeom>
          <a:solidFill>
            <a:srgbClr val="4B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이미지 합성</a:t>
            </a:r>
          </a:p>
        </p:txBody>
      </p:sp>
      <p:sp>
        <p:nvSpPr>
          <p:cNvPr id="6" name="화살표: 갈매기형 수장 12">
            <a:extLst>
              <a:ext uri="{FF2B5EF4-FFF2-40B4-BE49-F238E27FC236}">
                <a16:creationId xmlns:a16="http://schemas.microsoft.com/office/drawing/2014/main" id="{549EC484-3AAD-1CAB-4BB4-F3508FD13817}"/>
              </a:ext>
            </a:extLst>
          </p:cNvPr>
          <p:cNvSpPr/>
          <p:nvPr/>
        </p:nvSpPr>
        <p:spPr>
          <a:xfrm>
            <a:off x="1859869" y="1571625"/>
            <a:ext cx="3045701" cy="74868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이미지 </a:t>
            </a:r>
            <a:endParaRPr lang="en-US" altLang="ko-KR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외곽선 추출</a:t>
            </a:r>
            <a:endParaRPr lang="en-US" altLang="ko-KR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E734A-AF68-4AD4-C178-EFF138549E88}"/>
              </a:ext>
            </a:extLst>
          </p:cNvPr>
          <p:cNvSpPr txBox="1"/>
          <p:nvPr/>
        </p:nvSpPr>
        <p:spPr>
          <a:xfrm>
            <a:off x="682395" y="2815434"/>
            <a:ext cx="9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Activity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113E1C-B8BB-DCAA-D296-D913BFBF7502}"/>
              </a:ext>
            </a:extLst>
          </p:cNvPr>
          <p:cNvSpPr/>
          <p:nvPr/>
        </p:nvSpPr>
        <p:spPr>
          <a:xfrm>
            <a:off x="5506519" y="3775397"/>
            <a:ext cx="2371601" cy="723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Dall E 3 API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생성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FA4502-5EC6-88FB-83FE-78B0C71F86EC}"/>
              </a:ext>
            </a:extLst>
          </p:cNvPr>
          <p:cNvSpPr/>
          <p:nvPr/>
        </p:nvSpPr>
        <p:spPr>
          <a:xfrm>
            <a:off x="5506519" y="2723601"/>
            <a:ext cx="2371601" cy="5905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원하는 배경 텍스트 입력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5CF2CF-CED6-824F-F6FE-9EAEDFB8D8EF}"/>
              </a:ext>
            </a:extLst>
          </p:cNvPr>
          <p:cNvSpPr/>
          <p:nvPr/>
        </p:nvSpPr>
        <p:spPr>
          <a:xfrm>
            <a:off x="8645477" y="3782794"/>
            <a:ext cx="2409702" cy="7232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합성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openCV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7" name="화살표: 갈매기형 수장 13">
            <a:extLst>
              <a:ext uri="{FF2B5EF4-FFF2-40B4-BE49-F238E27FC236}">
                <a16:creationId xmlns:a16="http://schemas.microsoft.com/office/drawing/2014/main" id="{CCA00E2A-C434-236B-2E5A-EC1A95D7D0C2}"/>
              </a:ext>
            </a:extLst>
          </p:cNvPr>
          <p:cNvSpPr/>
          <p:nvPr/>
        </p:nvSpPr>
        <p:spPr>
          <a:xfrm>
            <a:off x="5169470" y="1571625"/>
            <a:ext cx="3045701" cy="7486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생성</a:t>
            </a:r>
            <a:endParaRPr lang="en-US" altLang="ko-KR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D98925-D8FB-E457-BF78-A3436FC226D7}"/>
              </a:ext>
            </a:extLst>
          </p:cNvPr>
          <p:cNvSpPr/>
          <p:nvPr/>
        </p:nvSpPr>
        <p:spPr>
          <a:xfrm>
            <a:off x="5506520" y="5007997"/>
            <a:ext cx="2371600" cy="6575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생성 이미지 이용자 저장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4741F0-6D38-B534-B4BA-4392924E7540}"/>
              </a:ext>
            </a:extLst>
          </p:cNvPr>
          <p:cNvSpPr/>
          <p:nvPr/>
        </p:nvSpPr>
        <p:spPr>
          <a:xfrm>
            <a:off x="8645477" y="2723601"/>
            <a:ext cx="2409702" cy="5905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합성할 이미지 로드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22ECD1-104E-441C-5123-8078CB49AB28}"/>
              </a:ext>
            </a:extLst>
          </p:cNvPr>
          <p:cNvSpPr/>
          <p:nvPr/>
        </p:nvSpPr>
        <p:spPr>
          <a:xfrm>
            <a:off x="2196918" y="3729104"/>
            <a:ext cx="2371602" cy="805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이미지 배경 제거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rembg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AAD330-06F1-96B6-BFAE-A9BAF1F81D3D}"/>
              </a:ext>
            </a:extLst>
          </p:cNvPr>
          <p:cNvSpPr/>
          <p:nvPr/>
        </p:nvSpPr>
        <p:spPr>
          <a:xfrm>
            <a:off x="2196918" y="2729434"/>
            <a:ext cx="2371602" cy="5905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이미지 로드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DE1E11-AD95-B22F-021A-04D808A93DD0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3382719" y="3319984"/>
            <a:ext cx="0" cy="409120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ACA1C6-851A-C6A1-43FC-44FE99EE1398}"/>
              </a:ext>
            </a:extLst>
          </p:cNvPr>
          <p:cNvSpPr/>
          <p:nvPr/>
        </p:nvSpPr>
        <p:spPr>
          <a:xfrm>
            <a:off x="2196918" y="5007997"/>
            <a:ext cx="2371602" cy="6575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제거된 이미지 서버 저장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A033FB8-DB95-275F-6374-4CC1ABE9EEEB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3382719" y="4534422"/>
            <a:ext cx="0" cy="473575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6049BF6-5270-2312-D277-C563DBE4BE64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6692320" y="3314151"/>
            <a:ext cx="0" cy="461246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1BE29F-BDEB-834A-9485-CB4CD7EE6BDE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6692320" y="4498610"/>
            <a:ext cx="0" cy="509387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A0191B2-00F2-0956-7B1D-1CE6B5C0AA66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>
            <a:off x="9850328" y="3314151"/>
            <a:ext cx="0" cy="468643"/>
          </a:xfrm>
          <a:prstGeom prst="straightConnector1">
            <a:avLst/>
          </a:prstGeom>
          <a:ln w="127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680378" y="174149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생성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5A13F18-563D-1F4F-0AA7-BDBA951CD174}"/>
              </a:ext>
            </a:extLst>
          </p:cNvPr>
          <p:cNvCxnSpPr>
            <a:stCxn id="19" idx="2"/>
            <a:endCxn id="14" idx="1"/>
          </p:cNvCxnSpPr>
          <p:nvPr/>
        </p:nvCxnSpPr>
        <p:spPr>
          <a:xfrm rot="5400000" flipH="1" flipV="1">
            <a:off x="3121261" y="3280334"/>
            <a:ext cx="2646716" cy="2123800"/>
          </a:xfrm>
          <a:prstGeom prst="bentConnector4">
            <a:avLst>
              <a:gd name="adj1" fmla="val -8637"/>
              <a:gd name="adj2" fmla="val 77917"/>
            </a:avLst>
          </a:prstGeom>
          <a:ln w="952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A2D070D-B104-5C60-DDE4-05E8458AEA80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5400000" flipH="1" flipV="1">
            <a:off x="6345540" y="3365655"/>
            <a:ext cx="2646716" cy="1953157"/>
          </a:xfrm>
          <a:prstGeom prst="bentConnector4">
            <a:avLst>
              <a:gd name="adj1" fmla="val -8637"/>
              <a:gd name="adj2" fmla="val 80356"/>
            </a:avLst>
          </a:prstGeom>
          <a:ln w="952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98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9" name="오른쪽 화살표 19">
            <a:extLst>
              <a:ext uri="{FF2B5EF4-FFF2-40B4-BE49-F238E27FC236}">
                <a16:creationId xmlns:a16="http://schemas.microsoft.com/office/drawing/2014/main" id="{4435B4CE-BAC3-8734-9F68-13FE7FB7D0F1}"/>
              </a:ext>
            </a:extLst>
          </p:cNvPr>
          <p:cNvSpPr/>
          <p:nvPr/>
        </p:nvSpPr>
        <p:spPr>
          <a:xfrm>
            <a:off x="3658267" y="3683598"/>
            <a:ext cx="470026" cy="4803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665965" y="170751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9151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파일을 업로드 한 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 제거하기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누를 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rembg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활용해 배경이 제거된 사진 제공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233" y="688229"/>
            <a:ext cx="725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이미지 배경 제거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F6A5D2-BD04-24AC-8EF7-4CB133BCA449}"/>
              </a:ext>
            </a:extLst>
          </p:cNvPr>
          <p:cNvGrpSpPr/>
          <p:nvPr/>
        </p:nvGrpSpPr>
        <p:grpSpPr>
          <a:xfrm>
            <a:off x="444693" y="1959815"/>
            <a:ext cx="5570988" cy="4548051"/>
            <a:chOff x="685870" y="1703893"/>
            <a:chExt cx="5570988" cy="45480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B34D333-B240-AD08-6E95-41B3E05FDC42}"/>
                </a:ext>
              </a:extLst>
            </p:cNvPr>
            <p:cNvGrpSpPr/>
            <p:nvPr/>
          </p:nvGrpSpPr>
          <p:grpSpPr>
            <a:xfrm>
              <a:off x="716240" y="1895874"/>
              <a:ext cx="5540618" cy="4019911"/>
              <a:chOff x="794212" y="1720640"/>
              <a:chExt cx="5540618" cy="401991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359" y="2939080"/>
                <a:ext cx="2801471" cy="2801471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794212" y="1720640"/>
                <a:ext cx="2923570" cy="4019911"/>
                <a:chOff x="1236055" y="1529242"/>
                <a:chExt cx="2923570" cy="401991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EC3C9462-E581-FB42-4FCC-29F1B8AC8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6" b="16637"/>
                <a:stretch/>
              </p:blipFill>
              <p:spPr>
                <a:xfrm>
                  <a:off x="1236055" y="1529242"/>
                  <a:ext cx="2923570" cy="401991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3277" y="2741856"/>
                  <a:ext cx="2857235" cy="2807297"/>
                </a:xfrm>
                <a:prstGeom prst="rect">
                  <a:avLst/>
                </a:prstGeom>
              </p:spPr>
            </p:pic>
            <p:sp>
              <p:nvSpPr>
                <p:cNvPr id="2" name="타원 1"/>
                <p:cNvSpPr/>
                <p:nvPr/>
              </p:nvSpPr>
              <p:spPr>
                <a:xfrm>
                  <a:off x="1236055" y="2314304"/>
                  <a:ext cx="763074" cy="39310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CAAF09-B347-147F-89B6-5C5F253CCAA9}"/>
                </a:ext>
              </a:extLst>
            </p:cNvPr>
            <p:cNvSpPr/>
            <p:nvPr/>
          </p:nvSpPr>
          <p:spPr>
            <a:xfrm>
              <a:off x="685870" y="1703893"/>
              <a:ext cx="5050524" cy="454805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569680-2C16-5D93-2B0E-0F9731EDF14E}"/>
              </a:ext>
            </a:extLst>
          </p:cNvPr>
          <p:cNvGrpSpPr/>
          <p:nvPr/>
        </p:nvGrpSpPr>
        <p:grpSpPr>
          <a:xfrm>
            <a:off x="5576263" y="1959816"/>
            <a:ext cx="6302492" cy="4548051"/>
            <a:chOff x="5799861" y="1703892"/>
            <a:chExt cx="6302492" cy="4548051"/>
          </a:xfrm>
        </p:grpSpPr>
        <p:grpSp>
          <p:nvGrpSpPr>
            <p:cNvPr id="39" name="그룹 38"/>
            <p:cNvGrpSpPr/>
            <p:nvPr/>
          </p:nvGrpSpPr>
          <p:grpSpPr>
            <a:xfrm>
              <a:off x="5839037" y="2033190"/>
              <a:ext cx="6213517" cy="3745280"/>
              <a:chOff x="6685478" y="2127159"/>
              <a:chExt cx="6213517" cy="374528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5478" y="2419547"/>
                <a:ext cx="3620902" cy="345289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C01160A-5FB8-4E2D-399A-42AA73C4190E}"/>
                  </a:ext>
                </a:extLst>
              </p:cNvPr>
              <p:cNvSpPr/>
              <p:nvPr/>
            </p:nvSpPr>
            <p:spPr>
              <a:xfrm>
                <a:off x="6685478" y="2127159"/>
                <a:ext cx="3620902" cy="2923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배경 제거 함수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153219" y="4501661"/>
                <a:ext cx="2582776" cy="536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/>
              <p:cNvCxnSpPr>
                <a:cxnSpLocks/>
                <a:stCxn id="12" idx="3"/>
                <a:endCxn id="33" idx="1"/>
              </p:cNvCxnSpPr>
              <p:nvPr/>
            </p:nvCxnSpPr>
            <p:spPr>
              <a:xfrm flipV="1">
                <a:off x="9735995" y="4759106"/>
                <a:ext cx="705383" cy="1080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AAD330-06F1-96B6-BFAE-A9BAF1F81D3D}"/>
                  </a:ext>
                </a:extLst>
              </p:cNvPr>
              <p:cNvSpPr/>
              <p:nvPr/>
            </p:nvSpPr>
            <p:spPr>
              <a:xfrm>
                <a:off x="10441378" y="4333907"/>
                <a:ext cx="2457617" cy="850397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utils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모듈을 사용하여 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배경 제거 및 이미지 저장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4E9BDA-1FEF-B26B-861F-D2FA274B9F76}"/>
                </a:ext>
              </a:extLst>
            </p:cNvPr>
            <p:cNvSpPr/>
            <p:nvPr/>
          </p:nvSpPr>
          <p:spPr>
            <a:xfrm>
              <a:off x="5799861" y="1703892"/>
              <a:ext cx="6302492" cy="454805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49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665965" y="187535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1573" y="1088006"/>
            <a:ext cx="9847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 API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연동을 통해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생성형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DALL-E 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기반으로 이용자가 입력한 배경 이미지 생성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233" y="688229"/>
            <a:ext cx="725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DALL-E 3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기반 배경 이미지 생성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설계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5794" y="1657688"/>
            <a:ext cx="3617568" cy="4837398"/>
            <a:chOff x="1594527" y="1666506"/>
            <a:chExt cx="3369580" cy="46758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527" y="1666506"/>
              <a:ext cx="3369580" cy="4675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091" y="2967601"/>
              <a:ext cx="3174311" cy="3174311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타원 15"/>
            <p:cNvSpPr/>
            <p:nvPr/>
          </p:nvSpPr>
          <p:spPr>
            <a:xfrm>
              <a:off x="1630385" y="2574498"/>
              <a:ext cx="754227" cy="39310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6AB3BC-2ED1-EEF3-D4D7-470F5DF98027}"/>
              </a:ext>
            </a:extLst>
          </p:cNvPr>
          <p:cNvGrpSpPr/>
          <p:nvPr/>
        </p:nvGrpSpPr>
        <p:grpSpPr>
          <a:xfrm>
            <a:off x="4875948" y="1657688"/>
            <a:ext cx="7105197" cy="4882653"/>
            <a:chOff x="5026260" y="1482323"/>
            <a:chExt cx="7105197" cy="48826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64E615-2158-707F-C261-7C1E79280DF2}"/>
                </a:ext>
              </a:extLst>
            </p:cNvPr>
            <p:cNvGrpSpPr/>
            <p:nvPr/>
          </p:nvGrpSpPr>
          <p:grpSpPr>
            <a:xfrm>
              <a:off x="5026260" y="1482323"/>
              <a:ext cx="3943154" cy="4882653"/>
              <a:chOff x="5196380" y="1487077"/>
              <a:chExt cx="3554141" cy="488265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380" y="1861870"/>
                <a:ext cx="3554141" cy="450786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C01160A-5FB8-4E2D-399A-42AA73C4190E}"/>
                  </a:ext>
                </a:extLst>
              </p:cNvPr>
              <p:cNvSpPr/>
              <p:nvPr/>
            </p:nvSpPr>
            <p:spPr>
              <a:xfrm>
                <a:off x="5196380" y="1487077"/>
                <a:ext cx="3554141" cy="374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API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요청 및 이미지 생성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410200" y="2590801"/>
                <a:ext cx="2009775" cy="8953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AAD330-06F1-96B6-BFAE-A9BAF1F81D3D}"/>
                </a:ext>
              </a:extLst>
            </p:cNvPr>
            <p:cNvSpPr/>
            <p:nvPr/>
          </p:nvSpPr>
          <p:spPr>
            <a:xfrm>
              <a:off x="9206636" y="2608523"/>
              <a:ext cx="2924821" cy="85039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DALL-E 3 API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사용한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텍스트에 맞는 데이터 요청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18" name="직선 화살표 연결선 17"/>
          <p:cNvCxnSpPr>
            <a:cxnSpLocks/>
            <a:stCxn id="17" idx="3"/>
            <a:endCxn id="19" idx="1"/>
          </p:cNvCxnSpPr>
          <p:nvPr/>
        </p:nvCxnSpPr>
        <p:spPr>
          <a:xfrm>
            <a:off x="7342923" y="3209087"/>
            <a:ext cx="17134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7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1" y="2312155"/>
            <a:ext cx="2829308" cy="1548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C3B331-A143-9377-4DE7-A067A37FB2F4}"/>
              </a:ext>
            </a:extLst>
          </p:cNvPr>
          <p:cNvSpPr txBox="1"/>
          <p:nvPr/>
        </p:nvSpPr>
        <p:spPr>
          <a:xfrm>
            <a:off x="642600" y="788801"/>
            <a:ext cx="1083071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인한 사회적 무기력을 해소하고자 작은 성취와 소소한 행복을 즐기는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갓생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트렌드 주목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소비가 가장 많은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관심분야 중 운동이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인증 사진 촬영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바디 프로필이 유행하면서 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 수요 증가</a:t>
            </a:r>
            <a:endParaRPr lang="en-US" altLang="ko-KR" sz="20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B03F152-3736-32F8-7A1A-264DA1288767}"/>
              </a:ext>
            </a:extLst>
          </p:cNvPr>
          <p:cNvSpPr/>
          <p:nvPr/>
        </p:nvSpPr>
        <p:spPr>
          <a:xfrm>
            <a:off x="3121265" y="4834285"/>
            <a:ext cx="222908" cy="340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2154D6-B493-6476-BBF5-B4E0A6F0F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06" y="2272976"/>
            <a:ext cx="3020554" cy="15878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4F73B75-CC97-B883-D968-5991900EC8E6}"/>
              </a:ext>
            </a:extLst>
          </p:cNvPr>
          <p:cNvSpPr/>
          <p:nvPr/>
        </p:nvSpPr>
        <p:spPr>
          <a:xfrm>
            <a:off x="6214025" y="4831359"/>
            <a:ext cx="222908" cy="340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35" name="그룹 34"/>
          <p:cNvGrpSpPr/>
          <p:nvPr/>
        </p:nvGrpSpPr>
        <p:grpSpPr>
          <a:xfrm>
            <a:off x="377973" y="4280867"/>
            <a:ext cx="2640743" cy="1531546"/>
            <a:chOff x="167261" y="4529975"/>
            <a:chExt cx="2759799" cy="161462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42033" y="4529975"/>
              <a:ext cx="2643503" cy="16146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7261" y="4704566"/>
              <a:ext cx="2759799" cy="1265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코로나 </a:t>
              </a:r>
              <a:r>
                <a:rPr lang="en-US" altLang="ko-KR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인한 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사회적 고립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경기 침체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취업난 등으로 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사회적 무기력</a:t>
              </a:r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불안감 조성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75493" y="4280867"/>
            <a:ext cx="2627843" cy="1531547"/>
            <a:chOff x="2404844" y="4703511"/>
            <a:chExt cx="2972482" cy="46030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404844" y="4703511"/>
              <a:ext cx="2972482" cy="46030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511688" y="4759478"/>
              <a:ext cx="2800746" cy="36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작은 목표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들을 설정하고 성취해내는 과정에서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소소한 행복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즐기는 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주목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8C023FA-1498-A393-4E5F-46DFC8692A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87" y="2258177"/>
            <a:ext cx="2962829" cy="15953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36" name="그룹 35"/>
          <p:cNvGrpSpPr/>
          <p:nvPr/>
        </p:nvGrpSpPr>
        <p:grpSpPr>
          <a:xfrm>
            <a:off x="6550160" y="4280869"/>
            <a:ext cx="2508645" cy="1531547"/>
            <a:chOff x="8704596" y="4298194"/>
            <a:chExt cx="2972482" cy="161462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704596" y="4298194"/>
              <a:ext cx="2972482" cy="1614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947614" y="4484378"/>
              <a:ext cx="2597402" cy="126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실천에 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가장 많은 소비를 하는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2030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세대의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관심분야 </a:t>
              </a:r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 운동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872803" y="2388643"/>
            <a:ext cx="1700487" cy="1531547"/>
            <a:chOff x="9171187" y="4334466"/>
            <a:chExt cx="2089517" cy="16146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78" b="41852" l="4815" r="54722">
                          <a14:foregroundMark x1="24815" y1="28148" x2="24815" y2="28148"/>
                          <a14:foregroundMark x1="37593" y1="40648" x2="37593" y2="40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1" t="1109" r="41378" b="56390"/>
            <a:stretch/>
          </p:blipFill>
          <p:spPr>
            <a:xfrm>
              <a:off x="9171187" y="4334466"/>
              <a:ext cx="2089517" cy="1614627"/>
            </a:xfrm>
            <a:prstGeom prst="rect">
              <a:avLst/>
            </a:prstGeom>
          </p:spPr>
        </p:pic>
        <p:sp>
          <p:nvSpPr>
            <p:cNvPr id="5" name="아래쪽 화살표 4"/>
            <p:cNvSpPr/>
            <p:nvPr/>
          </p:nvSpPr>
          <p:spPr>
            <a:xfrm flipV="1">
              <a:off x="10601325" y="5519727"/>
              <a:ext cx="276225" cy="359136"/>
            </a:xfrm>
            <a:prstGeom prst="downArrow">
              <a:avLst/>
            </a:prstGeom>
            <a:solidFill>
              <a:srgbClr val="F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1" name="아래쪽 화살표 30"/>
            <p:cNvSpPr/>
            <p:nvPr/>
          </p:nvSpPr>
          <p:spPr>
            <a:xfrm flipV="1">
              <a:off x="10877550" y="5270989"/>
              <a:ext cx="332298" cy="497476"/>
            </a:xfrm>
            <a:prstGeom prst="downArrow">
              <a:avLst/>
            </a:prstGeom>
            <a:solidFill>
              <a:srgbClr val="F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513515" y="4280869"/>
            <a:ext cx="2419061" cy="1531547"/>
            <a:chOff x="8661062" y="3568598"/>
            <a:chExt cx="2972482" cy="460302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8661062" y="3568598"/>
              <a:ext cx="2972482" cy="46030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940430" y="3618371"/>
              <a:ext cx="2413744" cy="36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근력 운동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몸의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즉각적인 변화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보여주는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헬스장 </a:t>
              </a:r>
              <a:endPara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 및 공급 급증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6" y="127983"/>
            <a:ext cx="296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1.1 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배경 및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목표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0F78A1-21E6-615A-AFA9-2A889F9F03E1}"/>
              </a:ext>
            </a:extLst>
          </p:cNvPr>
          <p:cNvSpPr txBox="1"/>
          <p:nvPr/>
        </p:nvSpPr>
        <p:spPr>
          <a:xfrm>
            <a:off x="2907144" y="189538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배경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93204E8-379A-1D3E-3082-847161904B61}"/>
              </a:ext>
            </a:extLst>
          </p:cNvPr>
          <p:cNvSpPr/>
          <p:nvPr/>
        </p:nvSpPr>
        <p:spPr>
          <a:xfrm>
            <a:off x="9172032" y="4831360"/>
            <a:ext cx="222908" cy="340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980262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54B5229-190B-BC80-9B59-71A26958CF27}"/>
              </a:ext>
            </a:extLst>
          </p:cNvPr>
          <p:cNvSpPr txBox="1"/>
          <p:nvPr/>
        </p:nvSpPr>
        <p:spPr>
          <a:xfrm>
            <a:off x="135256" y="127983"/>
            <a:ext cx="24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0D416-93AB-854B-7FF3-3FD3BA32C8DE}"/>
              </a:ext>
            </a:extLst>
          </p:cNvPr>
          <p:cNvSpPr txBox="1"/>
          <p:nvPr/>
        </p:nvSpPr>
        <p:spPr>
          <a:xfrm>
            <a:off x="1715813" y="166104"/>
            <a:ext cx="296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6233" y="688229"/>
            <a:ext cx="725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이미지 합성</a:t>
            </a:r>
            <a:endParaRPr lang="en-US" altLang="ko-KR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9" y="156683"/>
            <a:ext cx="3228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모델설계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및 개발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04 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65585-7032-8114-F8AB-CEFA118D4CAB}"/>
              </a:ext>
            </a:extLst>
          </p:cNvPr>
          <p:cNvSpPr txBox="1"/>
          <p:nvPr/>
        </p:nvSpPr>
        <p:spPr>
          <a:xfrm>
            <a:off x="825180" y="1026784"/>
            <a:ext cx="939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OpenCV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사용자 이미지와 배경 이미지 합성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36269C-941A-38EC-8205-0431F6C7D875}"/>
              </a:ext>
            </a:extLst>
          </p:cNvPr>
          <p:cNvGrpSpPr/>
          <p:nvPr/>
        </p:nvGrpSpPr>
        <p:grpSpPr>
          <a:xfrm>
            <a:off x="135256" y="1617878"/>
            <a:ext cx="4075826" cy="4920129"/>
            <a:chOff x="324724" y="1604495"/>
            <a:chExt cx="4075826" cy="455189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2095" r="3716" b="4612"/>
            <a:stretch/>
          </p:blipFill>
          <p:spPr>
            <a:xfrm>
              <a:off x="324724" y="1604495"/>
              <a:ext cx="4075826" cy="4551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/>
            <p:cNvSpPr/>
            <p:nvPr/>
          </p:nvSpPr>
          <p:spPr>
            <a:xfrm>
              <a:off x="589488" y="1962280"/>
              <a:ext cx="1383526" cy="3419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BFC99E-9836-3E4E-1CB2-70B303EA5FA3}"/>
              </a:ext>
            </a:extLst>
          </p:cNvPr>
          <p:cNvGrpSpPr/>
          <p:nvPr/>
        </p:nvGrpSpPr>
        <p:grpSpPr>
          <a:xfrm>
            <a:off x="4328533" y="1617878"/>
            <a:ext cx="7743253" cy="4920129"/>
            <a:chOff x="4409952" y="1617878"/>
            <a:chExt cx="7743253" cy="4920129"/>
          </a:xfrm>
        </p:grpSpPr>
        <p:grpSp>
          <p:nvGrpSpPr>
            <p:cNvPr id="9" name="그룹 8"/>
            <p:cNvGrpSpPr/>
            <p:nvPr/>
          </p:nvGrpSpPr>
          <p:grpSpPr>
            <a:xfrm>
              <a:off x="4409952" y="1617878"/>
              <a:ext cx="4374661" cy="4920129"/>
              <a:chOff x="5711222" y="1666505"/>
              <a:chExt cx="3450707" cy="361380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222" y="2041298"/>
                <a:ext cx="3450707" cy="3239007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C01160A-5FB8-4E2D-399A-42AA73C4190E}"/>
                  </a:ext>
                </a:extLst>
              </p:cNvPr>
              <p:cNvSpPr/>
              <p:nvPr/>
            </p:nvSpPr>
            <p:spPr>
              <a:xfrm>
                <a:off x="5711223" y="1666505"/>
                <a:ext cx="3450706" cy="374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합성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메인기능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함수 사용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4690998" y="4588667"/>
              <a:ext cx="3319398" cy="373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010396" y="4775596"/>
              <a:ext cx="9138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AAD330-06F1-96B6-BFAE-A9BAF1F81D3D}"/>
                </a:ext>
              </a:extLst>
            </p:cNvPr>
            <p:cNvSpPr/>
            <p:nvPr/>
          </p:nvSpPr>
          <p:spPr>
            <a:xfrm>
              <a:off x="8924230" y="4308239"/>
              <a:ext cx="3228975" cy="93471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OpenCV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사용하여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이미지와 배경 이미지의 크기를 맞춰 합성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130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A04C0A-0F0D-71E5-25D8-85077B00F0A5}"/>
              </a:ext>
            </a:extLst>
          </p:cNvPr>
          <p:cNvGrpSpPr/>
          <p:nvPr/>
        </p:nvGrpSpPr>
        <p:grpSpPr>
          <a:xfrm>
            <a:off x="3324225" y="2759586"/>
            <a:ext cx="5708604" cy="1304065"/>
            <a:chOff x="3312831" y="2415585"/>
            <a:chExt cx="5708604" cy="130406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AF0EF0-37D2-6E32-2B12-137A6E71DF65}"/>
                </a:ext>
              </a:extLst>
            </p:cNvPr>
            <p:cNvSpPr/>
            <p:nvPr/>
          </p:nvSpPr>
          <p:spPr>
            <a:xfrm>
              <a:off x="5551206" y="2464937"/>
              <a:ext cx="1066800" cy="609183"/>
            </a:xfrm>
            <a:prstGeom prst="rect">
              <a:avLst/>
            </a:prstGeom>
            <a:solidFill>
              <a:srgbClr val="FFD76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12831" y="3088708"/>
              <a:ext cx="570860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dirty="0" err="1">
                  <a:solidFill>
                    <a:srgbClr val="404040"/>
                  </a:solidFill>
                </a:rPr>
                <a:t>웹페이지</a:t>
              </a:r>
              <a:r>
                <a:rPr lang="ko-KR" altLang="en-US" sz="3500" b="1" dirty="0">
                  <a:solidFill>
                    <a:srgbClr val="404040"/>
                  </a:solidFill>
                </a:rPr>
                <a:t> 구현 및 </a:t>
              </a:r>
              <a:r>
                <a:rPr lang="ko-KR" altLang="en-US" sz="3500" b="1" dirty="0" err="1">
                  <a:solidFill>
                    <a:srgbClr val="404040"/>
                  </a:solidFill>
                </a:rPr>
                <a:t>데모시연</a:t>
              </a:r>
              <a:endParaRPr lang="ko-KR" altLang="en-US" sz="3500" b="1" dirty="0">
                <a:solidFill>
                  <a:srgbClr val="40404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D0DF8D-0DCF-2F7C-3D9F-9F57ADF4B4B3}"/>
                </a:ext>
              </a:extLst>
            </p:cNvPr>
            <p:cNvSpPr txBox="1"/>
            <p:nvPr/>
          </p:nvSpPr>
          <p:spPr>
            <a:xfrm>
              <a:off x="5562600" y="2415585"/>
              <a:ext cx="106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/>
                <a:t>04</a:t>
              </a:r>
              <a:endParaRPr lang="ko-KR" altLang="en-US" sz="4000" b="1" dirty="0"/>
            </a:p>
          </p:txBody>
        </p:sp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ADFEF59A-C6A6-501D-C238-2E81127B5AFB}"/>
              </a:ext>
            </a:extLst>
          </p:cNvPr>
          <p:cNvGrpSpPr/>
          <p:nvPr/>
        </p:nvGrpSpPr>
        <p:grpSpPr>
          <a:xfrm rot="1035451" flipH="1" flipV="1">
            <a:off x="6221356" y="-1264362"/>
            <a:ext cx="7144522" cy="7881157"/>
            <a:chOff x="-1857310" y="-588146"/>
            <a:chExt cx="7200000" cy="640102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DB6A0187-D110-16DE-27B2-0084055F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5F5661A-94C3-97D7-F783-01BEEB8B15C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C8FEDB9-A973-F8B4-DD08-C4FDFFB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423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사이트 구현</a:t>
            </a:r>
          </a:p>
        </p:txBody>
      </p: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C923F406-68AE-DD93-71B7-AAE5FF21F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3" y="1317500"/>
            <a:ext cx="4469166" cy="2687666"/>
          </a:xfrm>
          <a:prstGeom prst="rect">
            <a:avLst/>
          </a:prstGeom>
        </p:spPr>
      </p:pic>
      <p:pic>
        <p:nvPicPr>
          <p:cNvPr id="36" name="그림 35" descr="텍스트, 의류, 스크린샷, 댄스이(가) 표시된 사진&#10;&#10;자동 생성된 설명">
            <a:extLst>
              <a:ext uri="{FF2B5EF4-FFF2-40B4-BE49-F238E27FC236}">
                <a16:creationId xmlns:a16="http://schemas.microsoft.com/office/drawing/2014/main" id="{8375E2A0-874E-B5CF-0815-5C67CAFB6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6" y="4028202"/>
            <a:ext cx="3993739" cy="2791811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B5813B1-6856-3DF7-F1B4-6B265F9D2867}"/>
              </a:ext>
            </a:extLst>
          </p:cNvPr>
          <p:cNvSpPr/>
          <p:nvPr/>
        </p:nvSpPr>
        <p:spPr>
          <a:xfrm rot="10800000">
            <a:off x="4911394" y="3551195"/>
            <a:ext cx="439009" cy="480843"/>
          </a:xfrm>
          <a:prstGeom prst="rightArrow">
            <a:avLst/>
          </a:prstGeom>
          <a:solidFill>
            <a:srgbClr val="FFCD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95171B-6991-19FC-2510-AD3A44749AEB}"/>
              </a:ext>
            </a:extLst>
          </p:cNvPr>
          <p:cNvSpPr/>
          <p:nvPr/>
        </p:nvSpPr>
        <p:spPr>
          <a:xfrm>
            <a:off x="190879" y="1095074"/>
            <a:ext cx="4631938" cy="55857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82956-1F19-FDEE-AEAE-05305AC7F1C6}"/>
              </a:ext>
            </a:extLst>
          </p:cNvPr>
          <p:cNvSpPr txBox="1"/>
          <p:nvPr/>
        </p:nvSpPr>
        <p:spPr>
          <a:xfrm>
            <a:off x="1758173" y="886613"/>
            <a:ext cx="133158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highlight>
                  <a:srgbClr val="FFFF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2200" b="1" dirty="0">
                <a:highlight>
                  <a:srgbClr val="FFFF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홈 화면</a:t>
            </a:r>
            <a:r>
              <a:rPr lang="en-US" altLang="ko-KR" sz="2200" b="1" dirty="0">
                <a:highlight>
                  <a:srgbClr val="FFFF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2200" b="1" dirty="0">
              <a:highlight>
                <a:srgbClr val="FFFFFF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237186-7A08-03B4-A3E9-4D3DF39AC55E}"/>
              </a:ext>
            </a:extLst>
          </p:cNvPr>
          <p:cNvGrpSpPr/>
          <p:nvPr/>
        </p:nvGrpSpPr>
        <p:grpSpPr>
          <a:xfrm>
            <a:off x="5453745" y="835005"/>
            <a:ext cx="6547376" cy="5767955"/>
            <a:chOff x="5041649" y="909901"/>
            <a:chExt cx="6547376" cy="57679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3FD1E7-943D-2D29-6C58-B697FC3A1EE0}"/>
                </a:ext>
              </a:extLst>
            </p:cNvPr>
            <p:cNvSpPr/>
            <p:nvPr/>
          </p:nvSpPr>
          <p:spPr>
            <a:xfrm>
              <a:off x="5041649" y="1088314"/>
              <a:ext cx="6547376" cy="5589542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26121-9CE8-47D6-8E5D-5018CAF6261B}"/>
                </a:ext>
              </a:extLst>
            </p:cNvPr>
            <p:cNvSpPr txBox="1"/>
            <p:nvPr/>
          </p:nvSpPr>
          <p:spPr>
            <a:xfrm>
              <a:off x="7378093" y="909901"/>
              <a:ext cx="18744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highlight>
                    <a:srgbClr val="FFFFFF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200" b="1" dirty="0" err="1">
                  <a:highlight>
                    <a:srgbClr val="FFFFFF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프론트엔드</a:t>
              </a:r>
              <a:r>
                <a:rPr lang="en-US" altLang="ko-KR" sz="2200" b="1" dirty="0">
                  <a:highlight>
                    <a:srgbClr val="FFFFFF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sz="2200" b="1" dirty="0">
                <a:highlight>
                  <a:srgbClr val="FFFF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070980" y="156683"/>
            <a:ext cx="3807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웹 사이트 구현 및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데모시연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4264A2-181C-5097-6477-88FB6C4B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83" y="1332622"/>
            <a:ext cx="4573057" cy="2509492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DE94833-C7E0-9EC5-CE88-6088116660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" r="232"/>
          <a:stretch/>
        </p:blipFill>
        <p:spPr>
          <a:xfrm>
            <a:off x="5671164" y="1259639"/>
            <a:ext cx="1232902" cy="5170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2D8EF2-6F8E-6E30-F755-5B990076B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319" y="4020485"/>
            <a:ext cx="4573057" cy="250949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1DAA805-ED9D-CFCB-00D3-E62ED4315DE8}"/>
              </a:ext>
            </a:extLst>
          </p:cNvPr>
          <p:cNvSpPr/>
          <p:nvPr/>
        </p:nvSpPr>
        <p:spPr>
          <a:xfrm>
            <a:off x="5730658" y="3475973"/>
            <a:ext cx="1131198" cy="187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39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B5813B1-6856-3DF7-F1B4-6B265F9D2867}"/>
              </a:ext>
            </a:extLst>
          </p:cNvPr>
          <p:cNvSpPr/>
          <p:nvPr/>
        </p:nvSpPr>
        <p:spPr>
          <a:xfrm rot="10800000">
            <a:off x="5520954" y="3459280"/>
            <a:ext cx="439009" cy="480843"/>
          </a:xfrm>
          <a:prstGeom prst="rightArrow">
            <a:avLst/>
          </a:prstGeom>
          <a:solidFill>
            <a:srgbClr val="FFCD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DCBEE6-6858-5DBA-CDA2-C0A29839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8" y="1321999"/>
            <a:ext cx="4158246" cy="25622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 descr="텍스트, 컴퓨터, 실내, 사람이(가) 표시된 사진&#10;&#10;자동 생성된 설명">
            <a:extLst>
              <a:ext uri="{FF2B5EF4-FFF2-40B4-BE49-F238E27FC236}">
                <a16:creationId xmlns:a16="http://schemas.microsoft.com/office/drawing/2014/main" id="{A1DDE0DC-1EC0-3E9B-91E1-32B7E3133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22" y="3884954"/>
            <a:ext cx="3555166" cy="27921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E56B97-3524-64C5-BA29-E9434C263530}"/>
              </a:ext>
            </a:extLst>
          </p:cNvPr>
          <p:cNvSpPr/>
          <p:nvPr/>
        </p:nvSpPr>
        <p:spPr>
          <a:xfrm>
            <a:off x="767819" y="1158658"/>
            <a:ext cx="4662214" cy="551771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E56C4-2964-AC43-936B-975F9F07FC6F}"/>
              </a:ext>
            </a:extLst>
          </p:cNvPr>
          <p:cNvSpPr txBox="1"/>
          <p:nvPr/>
        </p:nvSpPr>
        <p:spPr>
          <a:xfrm>
            <a:off x="1980220" y="943214"/>
            <a:ext cx="237908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 추천 화면</a:t>
            </a:r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ACB3F-3BFE-63AD-E8FF-61A7BE1AC498}"/>
              </a:ext>
            </a:extLst>
          </p:cNvPr>
          <p:cNvSpPr/>
          <p:nvPr/>
        </p:nvSpPr>
        <p:spPr>
          <a:xfrm>
            <a:off x="6095999" y="1158658"/>
            <a:ext cx="5328181" cy="544929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사이트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070980" y="156683"/>
            <a:ext cx="3807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웹 사이트 구현 및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데모시연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B2273-6A19-8F69-4861-109F8178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13" y="2888322"/>
            <a:ext cx="1487986" cy="14675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9F77BC-FAD0-4FD8-190E-DF5353907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735" y="1456776"/>
            <a:ext cx="3291295" cy="25488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E6C31A-9144-AC5A-8B56-62F4C8CAD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735" y="4052975"/>
            <a:ext cx="3291295" cy="24560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524AE5-D337-6C4C-87BA-4353BAFCCFAE}"/>
              </a:ext>
            </a:extLst>
          </p:cNvPr>
          <p:cNvSpPr txBox="1"/>
          <p:nvPr/>
        </p:nvSpPr>
        <p:spPr>
          <a:xfrm>
            <a:off x="7740631" y="953532"/>
            <a:ext cx="203891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2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프론트엔드</a:t>
            </a:r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741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B5813B1-6856-3DF7-F1B4-6B265F9D2867}"/>
              </a:ext>
            </a:extLst>
          </p:cNvPr>
          <p:cNvSpPr/>
          <p:nvPr/>
        </p:nvSpPr>
        <p:spPr>
          <a:xfrm rot="10800000">
            <a:off x="5246315" y="3437615"/>
            <a:ext cx="439009" cy="480843"/>
          </a:xfrm>
          <a:prstGeom prst="rightArrow">
            <a:avLst/>
          </a:prstGeom>
          <a:solidFill>
            <a:srgbClr val="FFCD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3D53AC3-9C63-2B4E-63B8-38DB9FD645ED}"/>
              </a:ext>
            </a:extLst>
          </p:cNvPr>
          <p:cNvGrpSpPr/>
          <p:nvPr/>
        </p:nvGrpSpPr>
        <p:grpSpPr>
          <a:xfrm>
            <a:off x="442587" y="831901"/>
            <a:ext cx="4721132" cy="5831946"/>
            <a:chOff x="837321" y="896298"/>
            <a:chExt cx="4409449" cy="5732212"/>
          </a:xfrm>
        </p:grpSpPr>
        <p:pic>
          <p:nvPicPr>
            <p:cNvPr id="8" name="그림 7" descr="텍스트, 의류, 스크린샷, 사람이(가) 표시된 사진&#10;&#10;자동 생성된 설명">
              <a:extLst>
                <a:ext uri="{FF2B5EF4-FFF2-40B4-BE49-F238E27FC236}">
                  <a16:creationId xmlns:a16="http://schemas.microsoft.com/office/drawing/2014/main" id="{61D243BD-7907-3A99-5A97-26656AA9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24" y="1290503"/>
              <a:ext cx="3994846" cy="2859887"/>
            </a:xfrm>
            <a:prstGeom prst="rect">
              <a:avLst/>
            </a:prstGeom>
          </p:spPr>
        </p:pic>
        <p:pic>
          <p:nvPicPr>
            <p:cNvPr id="10" name="그림 9" descr="의류, 텍스트, 사람, 스크린샷이(가) 표시된 사진">
              <a:extLst>
                <a:ext uri="{FF2B5EF4-FFF2-40B4-BE49-F238E27FC236}">
                  <a16:creationId xmlns:a16="http://schemas.microsoft.com/office/drawing/2014/main" id="{90181065-E379-9821-7DE1-C8CEA59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24" y="4137553"/>
              <a:ext cx="3918038" cy="2490957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E1F4396-98CB-43FC-A0CF-C6E3CB933FDC}"/>
                </a:ext>
              </a:extLst>
            </p:cNvPr>
            <p:cNvSpPr/>
            <p:nvPr/>
          </p:nvSpPr>
          <p:spPr>
            <a:xfrm>
              <a:off x="837321" y="1101518"/>
              <a:ext cx="4409448" cy="5506438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03FBD5-B4BD-BBC0-79E4-50C980B7DD45}"/>
                </a:ext>
              </a:extLst>
            </p:cNvPr>
            <p:cNvSpPr txBox="1"/>
            <p:nvPr/>
          </p:nvSpPr>
          <p:spPr>
            <a:xfrm>
              <a:off x="1814926" y="896298"/>
              <a:ext cx="258909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2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2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이미지 생성</a:t>
              </a:r>
              <a:r>
                <a:rPr lang="en-US" altLang="ko-KR" sz="2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사이트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070980" y="156683"/>
            <a:ext cx="3807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EB9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웹페이지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구현 및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데모시연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05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8AA14F-25C2-ADFA-7783-43DB345DD5E2}"/>
              </a:ext>
            </a:extLst>
          </p:cNvPr>
          <p:cNvGrpSpPr/>
          <p:nvPr/>
        </p:nvGrpSpPr>
        <p:grpSpPr>
          <a:xfrm>
            <a:off x="5814705" y="846546"/>
            <a:ext cx="5784395" cy="5796390"/>
            <a:chOff x="5795916" y="811566"/>
            <a:chExt cx="5784395" cy="57963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9C325A9-952B-A1BA-5EB9-9A596636E8A0}"/>
                </a:ext>
              </a:extLst>
            </p:cNvPr>
            <p:cNvGrpSpPr/>
            <p:nvPr/>
          </p:nvGrpSpPr>
          <p:grpSpPr>
            <a:xfrm>
              <a:off x="5905814" y="2726762"/>
              <a:ext cx="1731549" cy="1788870"/>
              <a:chOff x="3669166" y="3319305"/>
              <a:chExt cx="1544528" cy="1623022"/>
            </a:xfrm>
          </p:grpSpPr>
          <p:pic>
            <p:nvPicPr>
              <p:cNvPr id="16" name="그림 15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8CFBFF9-24CD-DBCD-8B5F-26D2A4C40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554" b="35558"/>
              <a:stretch/>
            </p:blipFill>
            <p:spPr>
              <a:xfrm>
                <a:off x="3669166" y="3319305"/>
                <a:ext cx="1544528" cy="1623022"/>
              </a:xfrm>
              <a:prstGeom prst="rect">
                <a:avLst/>
              </a:prstGeom>
            </p:spPr>
          </p:pic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C26A46A-D783-F9DA-D235-A485558D085B}"/>
                  </a:ext>
                </a:extLst>
              </p:cNvPr>
              <p:cNvSpPr/>
              <p:nvPr/>
            </p:nvSpPr>
            <p:spPr>
              <a:xfrm>
                <a:off x="3805477" y="3696599"/>
                <a:ext cx="1329016" cy="47183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08B5B9-8E60-EA35-CDC6-DF5D395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778" y="1387083"/>
              <a:ext cx="3547326" cy="240325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D129CF-E003-357F-3490-E6796A4B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5679" y="3820964"/>
              <a:ext cx="3477525" cy="273535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02C268-655D-B060-9A42-6443FF335AAB}"/>
                </a:ext>
              </a:extLst>
            </p:cNvPr>
            <p:cNvSpPr/>
            <p:nvPr/>
          </p:nvSpPr>
          <p:spPr>
            <a:xfrm>
              <a:off x="5795916" y="1005712"/>
              <a:ext cx="5784395" cy="560224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BC1120-3EDA-C4CC-2A1F-075935CEFCDC}"/>
                </a:ext>
              </a:extLst>
            </p:cNvPr>
            <p:cNvSpPr txBox="1"/>
            <p:nvPr/>
          </p:nvSpPr>
          <p:spPr>
            <a:xfrm>
              <a:off x="7790778" y="811566"/>
              <a:ext cx="180409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2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프론트엔드</a:t>
              </a:r>
              <a:r>
                <a:rPr lang="en-US" altLang="ko-KR" sz="2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26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6" y="127983"/>
            <a:ext cx="258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4.2 </a:t>
            </a:r>
            <a:r>
              <a:rPr lang="ko-KR" altLang="en-US" sz="2000" b="1" dirty="0" err="1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데모시연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65D6D41-E6C7-D18D-813F-9D542529BE5E}"/>
              </a:ext>
            </a:extLst>
          </p:cNvPr>
          <p:cNvGrpSpPr/>
          <p:nvPr/>
        </p:nvGrpSpPr>
        <p:grpSpPr>
          <a:xfrm rot="1035451" flipH="1" flipV="1">
            <a:off x="5867361" y="-1300491"/>
            <a:ext cx="7144522" cy="7881157"/>
            <a:chOff x="-3354125" y="-3466505"/>
            <a:chExt cx="7200000" cy="6401020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45956C79-A034-D237-9B85-965F389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3354125" y="-3466505"/>
              <a:ext cx="7200000" cy="6401020"/>
            </a:xfrm>
            <a:prstGeom prst="rect">
              <a:avLst/>
            </a:prstGeom>
          </p:spPr>
        </p:pic>
      </p:grp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FB9FA43A-5C8F-71FA-857A-32A27C292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61" y="-170807"/>
            <a:ext cx="7633844" cy="7633844"/>
          </a:xfrm>
          <a:prstGeom prst="rect">
            <a:avLst/>
          </a:prstGeom>
        </p:spPr>
      </p:pic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C968E3B-4FB8-8D8C-57AF-3B9292EB3B4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9349E1CD-FF33-6470-FA07-E4CBC27D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7A24E77C-F7DB-DE6F-C5DA-27B778757657}"/>
              </a:ext>
            </a:extLst>
          </p:cNvPr>
          <p:cNvSpPr/>
          <p:nvPr/>
        </p:nvSpPr>
        <p:spPr>
          <a:xfrm>
            <a:off x="3743588" y="1635616"/>
            <a:ext cx="4099646" cy="4047291"/>
          </a:xfrm>
          <a:prstGeom prst="ellipse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23BCB-563B-6C8F-7C6E-447A3F9005B8}"/>
              </a:ext>
            </a:extLst>
          </p:cNvPr>
          <p:cNvSpPr txBox="1"/>
          <p:nvPr/>
        </p:nvSpPr>
        <p:spPr>
          <a:xfrm>
            <a:off x="3743588" y="3292172"/>
            <a:ext cx="4216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START DEMO</a:t>
            </a:r>
            <a:endParaRPr lang="ko-KR" altLang="en-US" sz="4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721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A04C0A-0F0D-71E5-25D8-85077B00F0A5}"/>
              </a:ext>
            </a:extLst>
          </p:cNvPr>
          <p:cNvGrpSpPr/>
          <p:nvPr/>
        </p:nvGrpSpPr>
        <p:grpSpPr>
          <a:xfrm>
            <a:off x="3982607" y="2759586"/>
            <a:ext cx="4249574" cy="1338828"/>
            <a:chOff x="3971213" y="2415585"/>
            <a:chExt cx="4249574" cy="133882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AF0EF0-37D2-6E32-2B12-137A6E71DF65}"/>
                </a:ext>
              </a:extLst>
            </p:cNvPr>
            <p:cNvSpPr/>
            <p:nvPr/>
          </p:nvSpPr>
          <p:spPr>
            <a:xfrm>
              <a:off x="5551206" y="2464937"/>
              <a:ext cx="1066800" cy="609183"/>
            </a:xfrm>
            <a:prstGeom prst="rect">
              <a:avLst/>
            </a:prstGeom>
            <a:solidFill>
              <a:srgbClr val="FFD76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71213" y="3123471"/>
              <a:ext cx="42495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>
                  <a:solidFill>
                    <a:srgbClr val="404040"/>
                  </a:solidFill>
                </a:rPr>
                <a:t>마케팅 및 활용 방안 </a:t>
              </a:r>
              <a:endParaRPr lang="ko-KR" altLang="en-US" sz="3500" b="1" dirty="0">
                <a:solidFill>
                  <a:srgbClr val="40404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D0DF8D-0DCF-2F7C-3D9F-9F57ADF4B4B3}"/>
                </a:ext>
              </a:extLst>
            </p:cNvPr>
            <p:cNvSpPr txBox="1"/>
            <p:nvPr/>
          </p:nvSpPr>
          <p:spPr>
            <a:xfrm>
              <a:off x="5562600" y="2415585"/>
              <a:ext cx="106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/>
                <a:t>05</a:t>
              </a:r>
              <a:endParaRPr lang="ko-KR" altLang="en-US" sz="4000" b="1" dirty="0"/>
            </a:p>
          </p:txBody>
        </p:sp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ADFEF59A-C6A6-501D-C238-2E81127B5AFB}"/>
              </a:ext>
            </a:extLst>
          </p:cNvPr>
          <p:cNvGrpSpPr/>
          <p:nvPr/>
        </p:nvGrpSpPr>
        <p:grpSpPr>
          <a:xfrm rot="1035451" flipH="1" flipV="1">
            <a:off x="6221356" y="-1264362"/>
            <a:ext cx="7144522" cy="7881157"/>
            <a:chOff x="-1857310" y="-588146"/>
            <a:chExt cx="7200000" cy="640102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DB6A0187-D110-16DE-27B2-0084055FE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5F5661A-94C3-97D7-F783-01BEEB8B15CF}"/>
              </a:ext>
            </a:extLst>
          </p:cNvPr>
          <p:cNvGrpSpPr/>
          <p:nvPr/>
        </p:nvGrpSpPr>
        <p:grpSpPr>
          <a:xfrm rot="1035451">
            <a:off x="-2449892" y="339403"/>
            <a:ext cx="7691162" cy="7881157"/>
            <a:chOff x="-1857310" y="-588146"/>
            <a:chExt cx="7200000" cy="640102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C8FEDB9-A973-F8B4-DD08-C4FDFFB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700000">
              <a:off x="-1857310" y="-588146"/>
              <a:ext cx="7200000" cy="640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4131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7" b="52201"/>
          <a:stretch/>
        </p:blipFill>
        <p:spPr>
          <a:xfrm>
            <a:off x="2131810" y="1271000"/>
            <a:ext cx="1725247" cy="1794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09515-0E06-DC0E-805B-E78E32672C91}"/>
              </a:ext>
            </a:extLst>
          </p:cNvPr>
          <p:cNvSpPr txBox="1"/>
          <p:nvPr/>
        </p:nvSpPr>
        <p:spPr>
          <a:xfrm>
            <a:off x="1815462" y="3064100"/>
            <a:ext cx="35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탐색 시간 절감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17F531-6DC1-7AA1-5A4C-719F3E985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1299459" y="2981283"/>
            <a:ext cx="516004" cy="532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CD8868-6B90-421E-BAF2-40386435E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1299459" y="4118567"/>
            <a:ext cx="516004" cy="532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C0FED9-B284-E021-5E10-CC326D92F823}"/>
              </a:ext>
            </a:extLst>
          </p:cNvPr>
          <p:cNvSpPr txBox="1"/>
          <p:nvPr/>
        </p:nvSpPr>
        <p:spPr>
          <a:xfrm>
            <a:off x="1815463" y="4210735"/>
            <a:ext cx="35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큐피트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 신뢰도 증대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43A0D-9744-33F9-6391-C5A7C90C9976}"/>
              </a:ext>
            </a:extLst>
          </p:cNvPr>
          <p:cNvSpPr txBox="1"/>
          <p:nvPr/>
        </p:nvSpPr>
        <p:spPr>
          <a:xfrm>
            <a:off x="1640987" y="4580067"/>
            <a:ext cx="312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헬스장 리뷰 데이터의 감성 분석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허위 리뷰 판별 정책을 통해 진실성 있는 정보 획득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EBA46-FA52-F9AF-2CB7-B33D4032C1C1}"/>
              </a:ext>
            </a:extLst>
          </p:cNvPr>
          <p:cNvSpPr txBox="1"/>
          <p:nvPr/>
        </p:nvSpPr>
        <p:spPr>
          <a:xfrm>
            <a:off x="1815464" y="5344183"/>
            <a:ext cx="376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꾸준한 운동 기록 및 동기부여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EB437-E4C0-C87B-C55F-26DC4B21ED0E}"/>
              </a:ext>
            </a:extLst>
          </p:cNvPr>
          <p:cNvSpPr txBox="1"/>
          <p:nvPr/>
        </p:nvSpPr>
        <p:spPr>
          <a:xfrm>
            <a:off x="1640986" y="5711167"/>
            <a:ext cx="3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주위의 시선을 인식할 필요 없이 어디서나 나만의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사진을 생성함으로써 꾸준한 운동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5DD08-FD76-D495-AAA7-20D0E05C7668}"/>
              </a:ext>
            </a:extLst>
          </p:cNvPr>
          <p:cNvSpPr txBox="1"/>
          <p:nvPr/>
        </p:nvSpPr>
        <p:spPr>
          <a:xfrm>
            <a:off x="1983581" y="959425"/>
            <a:ext cx="2021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이용자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89FA72D-5527-DA6A-6009-4EB9D6B48A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2" t="31375" r="10422" b="19458"/>
          <a:stretch/>
        </p:blipFill>
        <p:spPr>
          <a:xfrm>
            <a:off x="5346365" y="1437415"/>
            <a:ext cx="1499270" cy="146209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19343E-EE58-A315-A5FD-9EE3330D21B2}"/>
              </a:ext>
            </a:extLst>
          </p:cNvPr>
          <p:cNvCxnSpPr/>
          <p:nvPr/>
        </p:nvCxnSpPr>
        <p:spPr>
          <a:xfrm>
            <a:off x="4347882" y="2168464"/>
            <a:ext cx="896471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47F857-18E3-F741-3F04-D4E7876E7A0F}"/>
              </a:ext>
            </a:extLst>
          </p:cNvPr>
          <p:cNvCxnSpPr/>
          <p:nvPr/>
        </p:nvCxnSpPr>
        <p:spPr>
          <a:xfrm>
            <a:off x="6911788" y="2168464"/>
            <a:ext cx="896471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FAE7541-6D2F-8966-2029-4A45E5358E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8" t="49415" r="8232" b="6928"/>
          <a:stretch/>
        </p:blipFill>
        <p:spPr>
          <a:xfrm>
            <a:off x="8334942" y="1271000"/>
            <a:ext cx="1873474" cy="17949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AA3B73-93F2-1B2C-B50D-C35B5965D191}"/>
              </a:ext>
            </a:extLst>
          </p:cNvPr>
          <p:cNvSpPr txBox="1"/>
          <p:nvPr/>
        </p:nvSpPr>
        <p:spPr>
          <a:xfrm>
            <a:off x="8260828" y="959425"/>
            <a:ext cx="2021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2CD9312-C54E-0DF7-816F-D5B58600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1299459" y="5239573"/>
            <a:ext cx="516004" cy="5323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0136512-CA4E-0C8B-8EBC-9E9CC6CC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7601400" y="2981283"/>
            <a:ext cx="516004" cy="5323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EAD8ACB-BCD2-79AC-A711-6934C731FE17}"/>
              </a:ext>
            </a:extLst>
          </p:cNvPr>
          <p:cNvSpPr txBox="1"/>
          <p:nvPr/>
        </p:nvSpPr>
        <p:spPr>
          <a:xfrm>
            <a:off x="7942927" y="3435261"/>
            <a:ext cx="330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이용자의 선호도 피드백을 통해 서비스를 개선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알고리즘을 통해 자신의 강점을 강화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46DBFAF-2CB0-DC04-4588-F0B7A821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7637270" y="4124890"/>
            <a:ext cx="516004" cy="5323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924852-773B-8B82-FC5E-D287CD16EE5D}"/>
              </a:ext>
            </a:extLst>
          </p:cNvPr>
          <p:cNvSpPr txBox="1"/>
          <p:nvPr/>
        </p:nvSpPr>
        <p:spPr>
          <a:xfrm>
            <a:off x="8153274" y="4217058"/>
            <a:ext cx="35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맞춤형 마케팅 및 프로모션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10752F-4A8F-1D24-C43F-DBE6244149E7}"/>
              </a:ext>
            </a:extLst>
          </p:cNvPr>
          <p:cNvSpPr txBox="1"/>
          <p:nvPr/>
        </p:nvSpPr>
        <p:spPr>
          <a:xfrm>
            <a:off x="7978798" y="4586390"/>
            <a:ext cx="32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이용자의 선호도를 이해하며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타겟팅된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마케팅 및 프로모션으로 헬스장의 경쟁력 향상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BB592F-9B8E-BE81-8A68-0E4ACB8CE20B}"/>
              </a:ext>
            </a:extLst>
          </p:cNvPr>
          <p:cNvSpPr txBox="1"/>
          <p:nvPr/>
        </p:nvSpPr>
        <p:spPr>
          <a:xfrm>
            <a:off x="1557461" y="3435261"/>
            <a:ext cx="351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비정규화된 헬스장 정보를 일일이 비교할 필요 없이 본인 선호도 기반으로 맞춤 헬스장 추천 정보 탐색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F9B852-A155-58F1-A8D0-F56B6F5D2CD9}"/>
              </a:ext>
            </a:extLst>
          </p:cNvPr>
          <p:cNvSpPr txBox="1"/>
          <p:nvPr/>
        </p:nvSpPr>
        <p:spPr>
          <a:xfrm>
            <a:off x="8153274" y="3065929"/>
            <a:ext cx="35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 평가 품질 향상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F98218-B991-0511-29EC-F6135C9AD3D8}"/>
              </a:ext>
            </a:extLst>
          </p:cNvPr>
          <p:cNvSpPr txBox="1"/>
          <p:nvPr/>
        </p:nvSpPr>
        <p:spPr>
          <a:xfrm>
            <a:off x="8153275" y="5344183"/>
            <a:ext cx="376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이탈 감소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C31863-765F-5F7F-9FC7-FFA47245BF78}"/>
              </a:ext>
            </a:extLst>
          </p:cNvPr>
          <p:cNvSpPr txBox="1"/>
          <p:nvPr/>
        </p:nvSpPr>
        <p:spPr>
          <a:xfrm>
            <a:off x="7978798" y="5711167"/>
            <a:ext cx="315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스퀘어_ac" panose="020B0600000101010101" pitchFamily="50" charset="-127"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맞춤형 추천으로 이용자의 헬스장 만족도를 고취하고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경쟁 헬스장으로의 이탈 방지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0E32636-B9F1-E2AF-8227-738899DF1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4" b="48035"/>
          <a:stretch/>
        </p:blipFill>
        <p:spPr>
          <a:xfrm>
            <a:off x="7637270" y="5239573"/>
            <a:ext cx="516004" cy="532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B217-D1CC-C131-3F94-D8BA7692D007}"/>
              </a:ext>
            </a:extLst>
          </p:cNvPr>
          <p:cNvSpPr txBox="1"/>
          <p:nvPr/>
        </p:nvSpPr>
        <p:spPr>
          <a:xfrm>
            <a:off x="5527075" y="2925600"/>
            <a:ext cx="114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Cue-Fit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52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2123810-35D7-7915-474B-F2DAA3F3D8B0}"/>
              </a:ext>
            </a:extLst>
          </p:cNvPr>
          <p:cNvSpPr/>
          <p:nvPr/>
        </p:nvSpPr>
        <p:spPr>
          <a:xfrm>
            <a:off x="9120557" y="1761904"/>
            <a:ext cx="1992171" cy="3231564"/>
          </a:xfrm>
          <a:prstGeom prst="rect">
            <a:avLst/>
          </a:prstGeom>
          <a:solidFill>
            <a:srgbClr val="FFF3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5.2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9F8ED-82D5-379E-0BDF-CAEDC1A90645}"/>
              </a:ext>
            </a:extLst>
          </p:cNvPr>
          <p:cNvSpPr txBox="1"/>
          <p:nvPr/>
        </p:nvSpPr>
        <p:spPr>
          <a:xfrm>
            <a:off x="642600" y="788801"/>
            <a:ext cx="1121285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핵심활동인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맞춤 헬스장 추천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기반으로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가치 제안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고객은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실천하는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 이용 희망자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B7E8FD-9C95-9EEB-D640-3F960D252C19}"/>
              </a:ext>
            </a:extLst>
          </p:cNvPr>
          <p:cNvGrpSpPr/>
          <p:nvPr/>
        </p:nvGrpSpPr>
        <p:grpSpPr>
          <a:xfrm>
            <a:off x="1062041" y="1751779"/>
            <a:ext cx="10067918" cy="4876298"/>
            <a:chOff x="1366058" y="1936829"/>
            <a:chExt cx="9459884" cy="44820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6BFF49-60F1-397C-6A1E-954DB760857D}"/>
                </a:ext>
              </a:extLst>
            </p:cNvPr>
            <p:cNvSpPr/>
            <p:nvPr/>
          </p:nvSpPr>
          <p:spPr>
            <a:xfrm>
              <a:off x="5159303" y="1936829"/>
              <a:ext cx="1896006" cy="2979591"/>
            </a:xfrm>
            <a:prstGeom prst="rect">
              <a:avLst/>
            </a:prstGeom>
            <a:solidFill>
              <a:srgbClr val="FFF3D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4A6C1D-C5EB-5D3F-8D03-1BB0E1A66E7A}"/>
                </a:ext>
              </a:extLst>
            </p:cNvPr>
            <p:cNvSpPr/>
            <p:nvPr/>
          </p:nvSpPr>
          <p:spPr>
            <a:xfrm>
              <a:off x="3264103" y="1939265"/>
              <a:ext cx="1896006" cy="1611178"/>
            </a:xfrm>
            <a:prstGeom prst="rect">
              <a:avLst/>
            </a:prstGeom>
            <a:solidFill>
              <a:srgbClr val="FFF3D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366058" y="1939266"/>
              <a:ext cx="9459884" cy="4479585"/>
              <a:chOff x="1303868" y="1173316"/>
              <a:chExt cx="9584264" cy="548537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F85FCAB-D5AE-4ECC-AC24-BE333D552CA7}"/>
                  </a:ext>
                </a:extLst>
              </p:cNvPr>
              <p:cNvGrpSpPr/>
              <p:nvPr/>
            </p:nvGrpSpPr>
            <p:grpSpPr>
              <a:xfrm>
                <a:off x="1303868" y="1173316"/>
                <a:ext cx="9584264" cy="5485377"/>
                <a:chOff x="1480287" y="958115"/>
                <a:chExt cx="9231425" cy="5409874"/>
              </a:xfrm>
            </p:grpSpPr>
            <p:sp>
              <p:nvSpPr>
                <p:cNvPr id="10" name="正方形/長方形 5">
                  <a:extLst>
                    <a:ext uri="{FF2B5EF4-FFF2-40B4-BE49-F238E27FC236}">
                      <a16:creationId xmlns:a16="http://schemas.microsoft.com/office/drawing/2014/main" id="{13E1241F-C6EC-0E0A-E3A2-0EFC7E47C850}"/>
                    </a:ext>
                  </a:extLst>
                </p:cNvPr>
                <p:cNvSpPr/>
                <p:nvPr/>
              </p:nvSpPr>
              <p:spPr>
                <a:xfrm>
                  <a:off x="1480287" y="958115"/>
                  <a:ext cx="9231425" cy="5409874"/>
                </a:xfrm>
                <a:prstGeom prst="rect">
                  <a:avLst/>
                </a:prstGeom>
                <a:noFill/>
                <a:ln w="19050" cmpd="sng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나눔스퀘어_ac ExtraBold" panose="020B0600000101010101" pitchFamily="50" charset="-127"/>
                    <a:ea typeface="Noto Sans KR" panose="020B0500000000000000" pitchFamily="34" charset="-127"/>
                  </a:endParaRPr>
                </a:p>
              </p:txBody>
            </p:sp>
            <p:cxnSp>
              <p:nvCxnSpPr>
                <p:cNvPr id="11" name="直線コネクタ 7">
                  <a:extLst>
                    <a:ext uri="{FF2B5EF4-FFF2-40B4-BE49-F238E27FC236}">
                      <a16:creationId xmlns:a16="http://schemas.microsoft.com/office/drawing/2014/main" id="{CA0C2E2E-E999-A440-6406-23D13E728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4534" y="2906964"/>
                  <a:ext cx="1843881" cy="0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8">
                  <a:extLst>
                    <a:ext uri="{FF2B5EF4-FFF2-40B4-BE49-F238E27FC236}">
                      <a16:creationId xmlns:a16="http://schemas.microsoft.com/office/drawing/2014/main" id="{464D4509-2782-D76C-59C4-51FD3BFC4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0653" y="4564698"/>
                  <a:ext cx="9219407" cy="0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コネクタ 10">
                  <a:extLst>
                    <a:ext uri="{FF2B5EF4-FFF2-40B4-BE49-F238E27FC236}">
                      <a16:creationId xmlns:a16="http://schemas.microsoft.com/office/drawing/2014/main" id="{98B91A19-813F-E4D5-A230-009E643F2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4534" y="958115"/>
                  <a:ext cx="0" cy="3606582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4">
                  <a:extLst>
                    <a:ext uri="{FF2B5EF4-FFF2-40B4-BE49-F238E27FC236}">
                      <a16:creationId xmlns:a16="http://schemas.microsoft.com/office/drawing/2014/main" id="{CECC8338-205E-F744-4FC9-93167440E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8415" y="958115"/>
                  <a:ext cx="0" cy="3606582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8">
                  <a:extLst>
                    <a:ext uri="{FF2B5EF4-FFF2-40B4-BE49-F238E27FC236}">
                      <a16:creationId xmlns:a16="http://schemas.microsoft.com/office/drawing/2014/main" id="{41E6C512-D896-CBB0-003B-7A9F8D3AF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2296" y="958115"/>
                  <a:ext cx="0" cy="3606582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9">
                  <a:extLst>
                    <a:ext uri="{FF2B5EF4-FFF2-40B4-BE49-F238E27FC236}">
                      <a16:creationId xmlns:a16="http://schemas.microsoft.com/office/drawing/2014/main" id="{F0BFA421-29D0-D86C-DD16-3A0385D57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6177" y="958115"/>
                  <a:ext cx="0" cy="3606582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21">
                  <a:extLst>
                    <a:ext uri="{FF2B5EF4-FFF2-40B4-BE49-F238E27FC236}">
                      <a16:creationId xmlns:a16="http://schemas.microsoft.com/office/drawing/2014/main" id="{C2AE3799-1171-9FA2-A954-6B81A2CB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564698"/>
                  <a:ext cx="0" cy="1803291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25">
                  <a:extLst>
                    <a:ext uri="{FF2B5EF4-FFF2-40B4-BE49-F238E27FC236}">
                      <a16:creationId xmlns:a16="http://schemas.microsoft.com/office/drawing/2014/main" id="{E6FDE80F-80F0-BFA2-15D6-DF59040A2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3585" y="2951968"/>
                  <a:ext cx="1848294" cy="0"/>
                </a:xfrm>
                <a:prstGeom prst="line">
                  <a:avLst/>
                </a:prstGeom>
                <a:ln w="12700" cmpd="sng">
                  <a:solidFill>
                    <a:srgbClr val="40404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テキスト ボックス 27">
                  <a:extLst>
                    <a:ext uri="{FF2B5EF4-FFF2-40B4-BE49-F238E27FC236}">
                      <a16:creationId xmlns:a16="http://schemas.microsoft.com/office/drawing/2014/main" id="{CF650D4E-4B2C-5528-CC41-EF85A46032F4}"/>
                    </a:ext>
                  </a:extLst>
                </p:cNvPr>
                <p:cNvSpPr txBox="1"/>
                <p:nvPr/>
              </p:nvSpPr>
              <p:spPr>
                <a:xfrm>
                  <a:off x="1942156" y="1099936"/>
                  <a:ext cx="1126092" cy="371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핵심 파트너</a:t>
                  </a:r>
                  <a:endParaRPr lang="ja-JP" altLang="en-US" sz="900" b="1" dirty="0">
                    <a:latin typeface="나눔스퀘어_ac ExtraBold" panose="020B0600000101010101" pitchFamily="50" charset="-127"/>
                    <a:ea typeface="Noto Sans KR" panose="020B0500000000000000" pitchFamily="34" charset="-127"/>
                  </a:endParaRPr>
                </a:p>
              </p:txBody>
            </p:sp>
            <p:sp>
              <p:nvSpPr>
                <p:cNvPr id="20" name="テキスト ボックス 31">
                  <a:extLst>
                    <a:ext uri="{FF2B5EF4-FFF2-40B4-BE49-F238E27FC236}">
                      <a16:creationId xmlns:a16="http://schemas.microsoft.com/office/drawing/2014/main" id="{919BC758-4952-7A4B-1A25-8F6AE12D20B6}"/>
                    </a:ext>
                  </a:extLst>
                </p:cNvPr>
                <p:cNvSpPr txBox="1"/>
                <p:nvPr/>
              </p:nvSpPr>
              <p:spPr>
                <a:xfrm>
                  <a:off x="3543002" y="989094"/>
                  <a:ext cx="1771708" cy="371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핵심 활동</a:t>
                  </a:r>
                  <a:endParaRPr lang="ja-JP" altLang="en-US" sz="900" b="1" dirty="0">
                    <a:latin typeface="나눔스퀘어_ac ExtraBold" panose="020B0600000101010101" pitchFamily="50" charset="-127"/>
                    <a:ea typeface="Noto Sans KR" panose="020B0500000000000000" pitchFamily="34" charset="-127"/>
                  </a:endParaRPr>
                </a:p>
              </p:txBody>
            </p:sp>
            <p:grpSp>
              <p:nvGrpSpPr>
                <p:cNvPr id="21" name="グループ化 33">
                  <a:extLst>
                    <a:ext uri="{FF2B5EF4-FFF2-40B4-BE49-F238E27FC236}">
                      <a16:creationId xmlns:a16="http://schemas.microsoft.com/office/drawing/2014/main" id="{08AEC462-8AAB-BD00-DFB0-2371051DC06F}"/>
                    </a:ext>
                  </a:extLst>
                </p:cNvPr>
                <p:cNvGrpSpPr/>
                <p:nvPr/>
              </p:nvGrpSpPr>
              <p:grpSpPr>
                <a:xfrm>
                  <a:off x="5437675" y="1058637"/>
                  <a:ext cx="824694" cy="371694"/>
                  <a:chOff x="573483" y="756506"/>
                  <a:chExt cx="824694" cy="371694"/>
                </a:xfrm>
              </p:grpSpPr>
              <p:sp>
                <p:nvSpPr>
                  <p:cNvPr id="38" name="テキスト ボックス 34">
                    <a:extLst>
                      <a:ext uri="{FF2B5EF4-FFF2-40B4-BE49-F238E27FC236}">
                        <a16:creationId xmlns:a16="http://schemas.microsoft.com/office/drawing/2014/main" id="{D1034343-79C0-6393-CDBD-CB66C8AED56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483" y="756506"/>
                    <a:ext cx="824694" cy="3716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가치 제안</a:t>
                    </a:r>
                    <a:endParaRPr kumimoji="1"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39" name="テキスト ボックス 35">
                    <a:extLst>
                      <a:ext uri="{FF2B5EF4-FFF2-40B4-BE49-F238E27FC236}">
                        <a16:creationId xmlns:a16="http://schemas.microsoft.com/office/drawing/2014/main" id="{EB8B4FFB-681A-6905-C1BF-A0BB7D3E39C6}"/>
                      </a:ext>
                    </a:extLst>
                  </p:cNvPr>
                  <p:cNvSpPr txBox="1"/>
                  <p:nvPr/>
                </p:nvSpPr>
                <p:spPr>
                  <a:xfrm>
                    <a:off x="711313" y="801541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  <p:grpSp>
              <p:nvGrpSpPr>
                <p:cNvPr id="22" name="グループ化 36">
                  <a:extLst>
                    <a:ext uri="{FF2B5EF4-FFF2-40B4-BE49-F238E27FC236}">
                      <a16:creationId xmlns:a16="http://schemas.microsoft.com/office/drawing/2014/main" id="{27BF8563-88BC-0B1F-0A3B-80F7BF8083D7}"/>
                    </a:ext>
                  </a:extLst>
                </p:cNvPr>
                <p:cNvGrpSpPr/>
                <p:nvPr/>
              </p:nvGrpSpPr>
              <p:grpSpPr>
                <a:xfrm>
                  <a:off x="7343802" y="1047986"/>
                  <a:ext cx="824693" cy="371694"/>
                  <a:chOff x="635729" y="745855"/>
                  <a:chExt cx="824693" cy="371694"/>
                </a:xfrm>
              </p:grpSpPr>
              <p:sp>
                <p:nvSpPr>
                  <p:cNvPr id="36" name="テキスト ボックス 37">
                    <a:extLst>
                      <a:ext uri="{FF2B5EF4-FFF2-40B4-BE49-F238E27FC236}">
                        <a16:creationId xmlns:a16="http://schemas.microsoft.com/office/drawing/2014/main" id="{34932C32-10A7-73FA-F881-6625F83012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5729" y="745855"/>
                    <a:ext cx="824693" cy="3716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고객 관계</a:t>
                    </a:r>
                    <a:endParaRPr kumimoji="1"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37" name="テキスト ボックス 38">
                    <a:extLst>
                      <a:ext uri="{FF2B5EF4-FFF2-40B4-BE49-F238E27FC236}">
                        <a16:creationId xmlns:a16="http://schemas.microsoft.com/office/drawing/2014/main" id="{AB6E9963-DE4E-F223-A7B6-0C41C4D2816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313" y="801541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  <p:grpSp>
              <p:nvGrpSpPr>
                <p:cNvPr id="23" name="グループ化 39">
                  <a:extLst>
                    <a:ext uri="{FF2B5EF4-FFF2-40B4-BE49-F238E27FC236}">
                      <a16:creationId xmlns:a16="http://schemas.microsoft.com/office/drawing/2014/main" id="{74C8C4B0-59F2-751E-5085-F71D121ED242}"/>
                    </a:ext>
                  </a:extLst>
                </p:cNvPr>
                <p:cNvGrpSpPr/>
                <p:nvPr/>
              </p:nvGrpSpPr>
              <p:grpSpPr>
                <a:xfrm>
                  <a:off x="9142145" y="1047986"/>
                  <a:ext cx="780894" cy="382345"/>
                  <a:chOff x="590191" y="745855"/>
                  <a:chExt cx="780894" cy="382345"/>
                </a:xfrm>
              </p:grpSpPr>
              <p:sp>
                <p:nvSpPr>
                  <p:cNvPr id="34" name="テキスト ボックス 40">
                    <a:extLst>
                      <a:ext uri="{FF2B5EF4-FFF2-40B4-BE49-F238E27FC236}">
                        <a16:creationId xmlns:a16="http://schemas.microsoft.com/office/drawing/2014/main" id="{1029D9D3-6EC4-8D88-45EA-718DDFEAC488}"/>
                      </a:ext>
                    </a:extLst>
                  </p:cNvPr>
                  <p:cNvSpPr txBox="1"/>
                  <p:nvPr/>
                </p:nvSpPr>
                <p:spPr>
                  <a:xfrm>
                    <a:off x="590191" y="756506"/>
                    <a:ext cx="780894" cy="3716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고객분류</a:t>
                    </a:r>
                    <a:endParaRPr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35" name="テキスト ボックス 41">
                    <a:extLst>
                      <a:ext uri="{FF2B5EF4-FFF2-40B4-BE49-F238E27FC236}">
                        <a16:creationId xmlns:a16="http://schemas.microsoft.com/office/drawing/2014/main" id="{1F42692B-2490-FEA2-5341-12C8964D5680}"/>
                      </a:ext>
                    </a:extLst>
                  </p:cNvPr>
                  <p:cNvSpPr txBox="1"/>
                  <p:nvPr/>
                </p:nvSpPr>
                <p:spPr>
                  <a:xfrm>
                    <a:off x="709590" y="745855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  <p:sp>
              <p:nvSpPr>
                <p:cNvPr id="24" name="テキスト ボックス 43">
                  <a:extLst>
                    <a:ext uri="{FF2B5EF4-FFF2-40B4-BE49-F238E27FC236}">
                      <a16:creationId xmlns:a16="http://schemas.microsoft.com/office/drawing/2014/main" id="{498F07BF-5A9D-0119-8722-4FCD24E31F88}"/>
                    </a:ext>
                  </a:extLst>
                </p:cNvPr>
                <p:cNvSpPr txBox="1"/>
                <p:nvPr/>
              </p:nvSpPr>
              <p:spPr>
                <a:xfrm>
                  <a:off x="7367801" y="3022570"/>
                  <a:ext cx="480550" cy="371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채널</a:t>
                  </a:r>
                  <a:endParaRPr kumimoji="1" lang="ja-JP" altLang="en-US" sz="900" b="1" dirty="0">
                    <a:latin typeface="나눔스퀘어_ac ExtraBold" panose="020B0600000101010101" pitchFamily="50" charset="-127"/>
                    <a:ea typeface="Noto Sans KR" panose="020B0500000000000000" pitchFamily="34" charset="-127"/>
                  </a:endParaRPr>
                </a:p>
              </p:txBody>
            </p:sp>
            <p:grpSp>
              <p:nvGrpSpPr>
                <p:cNvPr id="25" name="グループ化 45">
                  <a:extLst>
                    <a:ext uri="{FF2B5EF4-FFF2-40B4-BE49-F238E27FC236}">
                      <a16:creationId xmlns:a16="http://schemas.microsoft.com/office/drawing/2014/main" id="{48F029F9-FC1C-99CB-EA5B-FC2A78C29EAF}"/>
                    </a:ext>
                  </a:extLst>
                </p:cNvPr>
                <p:cNvGrpSpPr/>
                <p:nvPr/>
              </p:nvGrpSpPr>
              <p:grpSpPr>
                <a:xfrm>
                  <a:off x="3709021" y="2906964"/>
                  <a:ext cx="1109037" cy="429244"/>
                  <a:chOff x="688710" y="801541"/>
                  <a:chExt cx="1109037" cy="429244"/>
                </a:xfrm>
              </p:grpSpPr>
              <p:sp>
                <p:nvSpPr>
                  <p:cNvPr id="32" name="テキスト ボックス 46">
                    <a:extLst>
                      <a:ext uri="{FF2B5EF4-FFF2-40B4-BE49-F238E27FC236}">
                        <a16:creationId xmlns:a16="http://schemas.microsoft.com/office/drawing/2014/main" id="{3BE272F7-9E60-79B3-A403-4FCAA5EA76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8710" y="859091"/>
                    <a:ext cx="1109037" cy="3716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핵심 자원</a:t>
                    </a:r>
                    <a:endParaRPr kumimoji="1"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33" name="テキスト ボックス 47">
                    <a:extLst>
                      <a:ext uri="{FF2B5EF4-FFF2-40B4-BE49-F238E27FC236}">
                        <a16:creationId xmlns:a16="http://schemas.microsoft.com/office/drawing/2014/main" id="{768B8CC6-04EE-90E6-22CA-8182E913FBB5}"/>
                      </a:ext>
                    </a:extLst>
                  </p:cNvPr>
                  <p:cNvSpPr txBox="1"/>
                  <p:nvPr/>
                </p:nvSpPr>
                <p:spPr>
                  <a:xfrm>
                    <a:off x="711313" y="801541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  <p:grpSp>
              <p:nvGrpSpPr>
                <p:cNvPr id="26" name="グループ化 48">
                  <a:extLst>
                    <a:ext uri="{FF2B5EF4-FFF2-40B4-BE49-F238E27FC236}">
                      <a16:creationId xmlns:a16="http://schemas.microsoft.com/office/drawing/2014/main" id="{1284DF33-DFAF-F2F8-CDFC-1598D15E120A}"/>
                    </a:ext>
                  </a:extLst>
                </p:cNvPr>
                <p:cNvGrpSpPr/>
                <p:nvPr/>
              </p:nvGrpSpPr>
              <p:grpSpPr>
                <a:xfrm>
                  <a:off x="1839535" y="4630966"/>
                  <a:ext cx="868494" cy="371694"/>
                  <a:chOff x="673471" y="722252"/>
                  <a:chExt cx="868494" cy="371694"/>
                </a:xfrm>
              </p:grpSpPr>
              <p:sp>
                <p:nvSpPr>
                  <p:cNvPr id="30" name="テキスト ボックス 49">
                    <a:extLst>
                      <a:ext uri="{FF2B5EF4-FFF2-40B4-BE49-F238E27FC236}">
                        <a16:creationId xmlns:a16="http://schemas.microsoft.com/office/drawing/2014/main" id="{D4233DAE-9CBA-E88E-840B-9E41B2816B70}"/>
                      </a:ext>
                    </a:extLst>
                  </p:cNvPr>
                  <p:cNvSpPr txBox="1"/>
                  <p:nvPr/>
                </p:nvSpPr>
                <p:spPr>
                  <a:xfrm>
                    <a:off x="673471" y="722252"/>
                    <a:ext cx="868494" cy="3716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비용 구조</a:t>
                    </a:r>
                    <a:r>
                      <a:rPr lang="ja-JP" altLang="en-US" sz="1400" b="1" dirty="0">
                        <a:latin typeface="나눔스퀘어_ac ExtraBold" panose="020B0600000101010101" pitchFamily="50" charset="-127"/>
                        <a:ea typeface="Noto Sans KR" panose="020B0500000000000000" pitchFamily="34" charset="-127"/>
                      </a:rPr>
                      <a:t> </a:t>
                    </a:r>
                    <a:endParaRPr kumimoji="1"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31" name="テキスト ボックス 50">
                    <a:extLst>
                      <a:ext uri="{FF2B5EF4-FFF2-40B4-BE49-F238E27FC236}">
                        <a16:creationId xmlns:a16="http://schemas.microsoft.com/office/drawing/2014/main" id="{E3F7C8C7-9E30-0AFF-E698-9A6C1B57E3F1}"/>
                      </a:ext>
                    </a:extLst>
                  </p:cNvPr>
                  <p:cNvSpPr txBox="1"/>
                  <p:nvPr/>
                </p:nvSpPr>
                <p:spPr>
                  <a:xfrm>
                    <a:off x="711313" y="801541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  <p:grpSp>
              <p:nvGrpSpPr>
                <p:cNvPr id="27" name="グループ化 51">
                  <a:extLst>
                    <a:ext uri="{FF2B5EF4-FFF2-40B4-BE49-F238E27FC236}">
                      <a16:creationId xmlns:a16="http://schemas.microsoft.com/office/drawing/2014/main" id="{75D255ED-6051-F1A3-B678-FA7A70DA7E94}"/>
                    </a:ext>
                  </a:extLst>
                </p:cNvPr>
                <p:cNvGrpSpPr/>
                <p:nvPr/>
              </p:nvGrpSpPr>
              <p:grpSpPr>
                <a:xfrm>
                  <a:off x="6493090" y="4642281"/>
                  <a:ext cx="2176013" cy="371693"/>
                  <a:chOff x="711313" y="733567"/>
                  <a:chExt cx="2176013" cy="371693"/>
                </a:xfrm>
              </p:grpSpPr>
              <p:sp>
                <p:nvSpPr>
                  <p:cNvPr id="28" name="テキスト ボックス 52">
                    <a:extLst>
                      <a:ext uri="{FF2B5EF4-FFF2-40B4-BE49-F238E27FC236}">
                        <a16:creationId xmlns:a16="http://schemas.microsoft.com/office/drawing/2014/main" id="{27F872FC-C2BA-ED9F-0DC9-ADD33D2E98E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55" y="733567"/>
                    <a:ext cx="2129971" cy="3716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수익 흐름</a:t>
                    </a:r>
                    <a:r>
                      <a:rPr lang="ja-JP" altLang="en-US" sz="1400" b="1" dirty="0">
                        <a:latin typeface="나눔스퀘어_ac ExtraBold" panose="020B0600000101010101" pitchFamily="50" charset="-127"/>
                        <a:ea typeface="Noto Sans KR" panose="020B0500000000000000" pitchFamily="34" charset="-127"/>
                      </a:rPr>
                      <a:t> </a:t>
                    </a:r>
                    <a:endParaRPr kumimoji="1" lang="ja-JP" altLang="en-US" sz="9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  <p:sp>
                <p:nvSpPr>
                  <p:cNvPr id="29" name="テキスト ボックス 53">
                    <a:extLst>
                      <a:ext uri="{FF2B5EF4-FFF2-40B4-BE49-F238E27FC236}">
                        <a16:creationId xmlns:a16="http://schemas.microsoft.com/office/drawing/2014/main" id="{010A35F9-657E-F6A3-3412-5EA1EEF51709}"/>
                      </a:ext>
                    </a:extLst>
                  </p:cNvPr>
                  <p:cNvSpPr txBox="1"/>
                  <p:nvPr/>
                </p:nvSpPr>
                <p:spPr>
                  <a:xfrm>
                    <a:off x="711313" y="801541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kumimoji="1" lang="ja-JP" altLang="en-US" sz="1000" b="1" dirty="0">
                      <a:latin typeface="나눔스퀘어_ac ExtraBold" panose="020B0600000101010101" pitchFamily="50" charset="-127"/>
                      <a:ea typeface="Noto Sans KR" panose="020B0500000000000000" pitchFamily="34" charset="-127"/>
                    </a:endParaRPr>
                  </a:p>
                </p:txBody>
              </p:sp>
            </p:grpSp>
          </p:grp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A1484EB-1CFC-785E-EC45-90863A193695}"/>
                  </a:ext>
                </a:extLst>
              </p:cNvPr>
              <p:cNvSpPr/>
              <p:nvPr/>
            </p:nvSpPr>
            <p:spPr>
              <a:xfrm>
                <a:off x="9072070" y="1912800"/>
                <a:ext cx="1711588" cy="44627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바디 프로필 촬영 및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오운완을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실천하는 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2030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세대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갓생러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9EAFE5-73D1-E49E-9EE7-F6D3007F7FEC}"/>
                  </a:ext>
                </a:extLst>
              </p:cNvPr>
              <p:cNvSpPr/>
              <p:nvPr/>
            </p:nvSpPr>
            <p:spPr>
              <a:xfrm>
                <a:off x="9072070" y="2429581"/>
                <a:ext cx="1711588" cy="44627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체력관리가 필요한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2030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세대 직장인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BA0A29F-A683-5A34-B0D4-FE818A52CEF0}"/>
                  </a:ext>
                </a:extLst>
              </p:cNvPr>
              <p:cNvSpPr/>
              <p:nvPr/>
            </p:nvSpPr>
            <p:spPr>
              <a:xfrm>
                <a:off x="9072070" y="2944614"/>
                <a:ext cx="1711588" cy="44627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헬스장 신규 이용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예정자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희망자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1CC12D9-52E1-2ADB-2862-923E879A9F48}"/>
                  </a:ext>
                </a:extLst>
              </p:cNvPr>
              <p:cNvSpPr/>
              <p:nvPr/>
            </p:nvSpPr>
            <p:spPr>
              <a:xfrm>
                <a:off x="9072070" y="3489970"/>
                <a:ext cx="1711588" cy="4462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헬스장 운영 사업자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D5D707E-F609-2697-3D12-451F027FAC9C}"/>
                  </a:ext>
                </a:extLst>
              </p:cNvPr>
              <p:cNvSpPr/>
              <p:nvPr/>
            </p:nvSpPr>
            <p:spPr>
              <a:xfrm>
                <a:off x="7201038" y="1821897"/>
                <a:ext cx="1707841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 맞춤 헬스장 추천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A1F5D57-F300-2A18-659C-1A6C011DCE7D}"/>
                  </a:ext>
                </a:extLst>
              </p:cNvPr>
              <p:cNvSpPr/>
              <p:nvPr/>
            </p:nvSpPr>
            <p:spPr>
              <a:xfrm>
                <a:off x="7194415" y="2239530"/>
                <a:ext cx="1714154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나만의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오운완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생성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A6A95F0-1135-045C-1EFE-1B99882B29E2}"/>
                  </a:ext>
                </a:extLst>
              </p:cNvPr>
              <p:cNvSpPr/>
              <p:nvPr/>
            </p:nvSpPr>
            <p:spPr>
              <a:xfrm>
                <a:off x="7179075" y="3786384"/>
                <a:ext cx="1665561" cy="25457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스마트폰 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APP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0D81777-5A30-5AFA-5B5D-7C083D6BA1F9}"/>
                  </a:ext>
                </a:extLst>
              </p:cNvPr>
              <p:cNvSpPr/>
              <p:nvPr/>
            </p:nvSpPr>
            <p:spPr>
              <a:xfrm>
                <a:off x="7179074" y="4087793"/>
                <a:ext cx="1656271" cy="25457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사내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옥외광고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AFB0FFA-FBB8-7404-53DF-8E25AFF930D2}"/>
                  </a:ext>
                </a:extLst>
              </p:cNvPr>
              <p:cNvSpPr/>
              <p:nvPr/>
            </p:nvSpPr>
            <p:spPr>
              <a:xfrm>
                <a:off x="7184906" y="4384685"/>
                <a:ext cx="1656271" cy="3953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유튜브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숏츠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인스타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릴스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광고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12BDC97-8064-CAA8-F690-B184086A9ADF}"/>
                  </a:ext>
                </a:extLst>
              </p:cNvPr>
              <p:cNvSpPr/>
              <p:nvPr/>
            </p:nvSpPr>
            <p:spPr>
              <a:xfrm>
                <a:off x="6323209" y="5779685"/>
                <a:ext cx="2107988" cy="5980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헬스장 광고료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 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우선 노출 등 정액제 광고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 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특정 키워드 </a:t>
                </a:r>
                <a:r>
                  <a:rPr lang="ko-KR" altLang="en-US" sz="10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최상단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노출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1CF8FF4-F620-FC12-8C83-C1C3E6EA4841}"/>
                  </a:ext>
                </a:extLst>
              </p:cNvPr>
              <p:cNvSpPr/>
              <p:nvPr/>
            </p:nvSpPr>
            <p:spPr>
              <a:xfrm>
                <a:off x="6314637" y="5326097"/>
                <a:ext cx="2107988" cy="3953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건강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식품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운동 용품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스폰서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광고료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B9A013F-21D9-7751-7C4F-0A74A606EC03}"/>
                  </a:ext>
                </a:extLst>
              </p:cNvPr>
              <p:cNvSpPr/>
              <p:nvPr/>
            </p:nvSpPr>
            <p:spPr>
              <a:xfrm>
                <a:off x="5220632" y="1755512"/>
                <a:ext cx="1762853" cy="43083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탐색시간 단축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8AA89B3-141A-D29C-4ED9-151DD7DB4F94}"/>
                  </a:ext>
                </a:extLst>
              </p:cNvPr>
              <p:cNvSpPr/>
              <p:nvPr/>
            </p:nvSpPr>
            <p:spPr>
              <a:xfrm>
                <a:off x="1476290" y="5310168"/>
                <a:ext cx="2164966" cy="12027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고정비용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인건비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광고비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서버비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인프라 설립 및 운영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앱 개발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유지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보수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프로모션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75709D4-40AC-0915-06BB-1F7216B6938E}"/>
                  </a:ext>
                </a:extLst>
              </p:cNvPr>
              <p:cNvSpPr/>
              <p:nvPr/>
            </p:nvSpPr>
            <p:spPr>
              <a:xfrm>
                <a:off x="3737151" y="5310248"/>
                <a:ext cx="2151871" cy="12027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변동비용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광고비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PG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수수료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CS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비용 등</a:t>
                </a:r>
                <a:endParaRPr lang="en-US" altLang="ko-KR" sz="9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0150639-FB09-4EB0-4949-DE405C68B919}"/>
                  </a:ext>
                </a:extLst>
              </p:cNvPr>
              <p:cNvSpPr/>
              <p:nvPr/>
            </p:nvSpPr>
            <p:spPr>
              <a:xfrm>
                <a:off x="3391506" y="3581700"/>
                <a:ext cx="1539321" cy="3735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헬스장 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pool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8419A7-478E-3D9B-73A8-2857272A0FCE}"/>
                  </a:ext>
                </a:extLst>
              </p:cNvPr>
              <p:cNvSpPr/>
              <p:nvPr/>
            </p:nvSpPr>
            <p:spPr>
              <a:xfrm>
                <a:off x="3401737" y="3999333"/>
                <a:ext cx="1529894" cy="3735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리뷰 콘텐츠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AE41AA4-0B70-1C26-4BF3-89B19AB0ED33}"/>
                  </a:ext>
                </a:extLst>
              </p:cNvPr>
              <p:cNvSpPr/>
              <p:nvPr/>
            </p:nvSpPr>
            <p:spPr>
              <a:xfrm>
                <a:off x="3398998" y="4417811"/>
                <a:ext cx="1529894" cy="3735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이용자 데이터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일회성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충성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EB80712-3751-0310-9136-3EF2A79C6F01}"/>
                  </a:ext>
                </a:extLst>
              </p:cNvPr>
              <p:cNvSpPr/>
              <p:nvPr/>
            </p:nvSpPr>
            <p:spPr>
              <a:xfrm>
                <a:off x="3399842" y="1555985"/>
                <a:ext cx="1518365" cy="364454"/>
              </a:xfrm>
              <a:prstGeom prst="rect">
                <a:avLst/>
              </a:prstGeom>
              <a:solidFill>
                <a:srgbClr val="E5C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이용자 맞춤 헬스장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추천 서비스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AB1F502-CC05-20EB-90AE-701302FAA002}"/>
                  </a:ext>
                </a:extLst>
              </p:cNvPr>
              <p:cNvSpPr/>
              <p:nvPr/>
            </p:nvSpPr>
            <p:spPr>
              <a:xfrm>
                <a:off x="3410073" y="1956226"/>
                <a:ext cx="1518365" cy="364454"/>
              </a:xfrm>
              <a:prstGeom prst="rect">
                <a:avLst/>
              </a:prstGeom>
              <a:solidFill>
                <a:srgbClr val="E5C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리뷰 감정 분석 점수화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97C223D-EB29-B211-B1D9-F5F8BBBDFAD9}"/>
                  </a:ext>
                </a:extLst>
              </p:cNvPr>
              <p:cNvSpPr/>
              <p:nvPr/>
            </p:nvSpPr>
            <p:spPr>
              <a:xfrm>
                <a:off x="3399842" y="2356160"/>
                <a:ext cx="1547379" cy="363120"/>
              </a:xfrm>
              <a:prstGeom prst="rect">
                <a:avLst/>
              </a:prstGeom>
              <a:solidFill>
                <a:srgbClr val="E5C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허위 리뷰 페널티 정책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6E46ADE-F1F6-0B86-12D6-06E17C06B60E}"/>
                  </a:ext>
                </a:extLst>
              </p:cNvPr>
              <p:cNvSpPr/>
              <p:nvPr/>
            </p:nvSpPr>
            <p:spPr>
              <a:xfrm>
                <a:off x="1481890" y="2315013"/>
                <a:ext cx="1518365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투자자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9A10E26-E89C-777A-1A4D-699A914C4413}"/>
                  </a:ext>
                </a:extLst>
              </p:cNvPr>
              <p:cNvSpPr/>
              <p:nvPr/>
            </p:nvSpPr>
            <p:spPr>
              <a:xfrm>
                <a:off x="1492121" y="2732646"/>
                <a:ext cx="1518365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퍼포먼스 광고업체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F031178C-3CCD-A640-F0C9-FDD61E9D1AA7}"/>
                  </a:ext>
                </a:extLst>
              </p:cNvPr>
              <p:cNvSpPr/>
              <p:nvPr/>
            </p:nvSpPr>
            <p:spPr>
              <a:xfrm>
                <a:off x="1489382" y="3151123"/>
                <a:ext cx="1518365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결제 시스템 업체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D5E5A75-4895-E1B2-5079-5FE78FEF0440}"/>
                  </a:ext>
                </a:extLst>
              </p:cNvPr>
              <p:cNvSpPr/>
              <p:nvPr/>
            </p:nvSpPr>
            <p:spPr>
              <a:xfrm>
                <a:off x="1497602" y="3571389"/>
                <a:ext cx="1510139" cy="3644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건강 식품</a:t>
                </a:r>
                <a:r>
                  <a:rPr lang="en-US" altLang="ko-KR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운동 용품 업체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B9A013F-21D9-7751-7C4F-0A74A606EC03}"/>
                  </a:ext>
                </a:extLst>
              </p:cNvPr>
              <p:cNvSpPr/>
              <p:nvPr/>
            </p:nvSpPr>
            <p:spPr>
              <a:xfrm>
                <a:off x="5243812" y="3545845"/>
                <a:ext cx="1762853" cy="122138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이용자의 선호도를 기반으로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헬스장의 특색에 적합한 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고객 유치 및 개선된 서비스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제공 가능 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1CC12D9-52E1-2ADB-2862-923E879A9F48}"/>
                  </a:ext>
                </a:extLst>
              </p:cNvPr>
              <p:cNvSpPr/>
              <p:nvPr/>
            </p:nvSpPr>
            <p:spPr>
              <a:xfrm>
                <a:off x="1475565" y="1833045"/>
                <a:ext cx="1523380" cy="44627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헬스장 운영 사업자</a:t>
                </a:r>
                <a:endParaRPr lang="en-US" altLang="ko-KR" sz="1000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B9A013F-21D9-7751-7C4F-0A74A606EC03}"/>
                  </a:ext>
                </a:extLst>
              </p:cNvPr>
              <p:cNvSpPr/>
              <p:nvPr/>
            </p:nvSpPr>
            <p:spPr>
              <a:xfrm>
                <a:off x="5220632" y="2273380"/>
                <a:ext cx="1762853" cy="5430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허위 리뷰 정책을 통한 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신뢰성 있는 데이터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8A7D64F-D328-6CCB-9475-8118D98B62F1}"/>
                  </a:ext>
                </a:extLst>
              </p:cNvPr>
              <p:cNvSpPr/>
              <p:nvPr/>
            </p:nvSpPr>
            <p:spPr>
              <a:xfrm>
                <a:off x="3347010" y="1565672"/>
                <a:ext cx="1676824" cy="3644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이용자 맞춤 헬스장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추천 서비스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6582C18-4405-429D-5312-8C4B4091C87B}"/>
                  </a:ext>
                </a:extLst>
              </p:cNvPr>
              <p:cNvSpPr/>
              <p:nvPr/>
            </p:nvSpPr>
            <p:spPr>
              <a:xfrm>
                <a:off x="3347011" y="1965914"/>
                <a:ext cx="1676825" cy="3644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리뷰 감정 분석 점수화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6532F2F-FFEA-3E50-B3F4-83A4F50189C3}"/>
                  </a:ext>
                </a:extLst>
              </p:cNvPr>
              <p:cNvSpPr/>
              <p:nvPr/>
            </p:nvSpPr>
            <p:spPr>
              <a:xfrm>
                <a:off x="3347011" y="2365847"/>
                <a:ext cx="1676825" cy="3631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허위 리뷰 페널티 정책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AD3FFB4-8ED2-7517-A6ED-C72C46C950B3}"/>
                  </a:ext>
                </a:extLst>
              </p:cNvPr>
              <p:cNvSpPr/>
              <p:nvPr/>
            </p:nvSpPr>
            <p:spPr>
              <a:xfrm>
                <a:off x="3340723" y="2750674"/>
                <a:ext cx="1676825" cy="3631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생성형</a:t>
                </a:r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</a:t>
                </a:r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통한 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나만의 </a:t>
                </a:r>
                <a:r>
                  <a:rPr lang="ko-KR" altLang="en-US" sz="1050" b="1" dirty="0" err="1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오운완</a:t>
                </a:r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생성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07B0D73-DCBF-AA3F-9AA3-96D2475E9CA4}"/>
                  </a:ext>
                </a:extLst>
              </p:cNvPr>
              <p:cNvSpPr/>
              <p:nvPr/>
            </p:nvSpPr>
            <p:spPr>
              <a:xfrm>
                <a:off x="5220632" y="2914873"/>
                <a:ext cx="1762853" cy="43083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꾸준한 운동 동기부여 제공</a:t>
                </a:r>
                <a:endParaRPr lang="en-US" altLang="ko-KR" sz="1050" b="1" dirty="0"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79" name="그림 7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760B6B6-56C4-A754-9A82-1CF05974E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26" y="2022971"/>
              <a:ext cx="218119" cy="218119"/>
            </a:xfrm>
            <a:prstGeom prst="rect">
              <a:avLst/>
            </a:prstGeom>
          </p:spPr>
        </p:pic>
        <p:pic>
          <p:nvPicPr>
            <p:cNvPr id="85" name="그림 84" descr="텍스트, 로고, 블랙, 스크린샷이(가) 표시된 사진&#10;&#10;자동 생성된 설명">
              <a:extLst>
                <a:ext uri="{FF2B5EF4-FFF2-40B4-BE49-F238E27FC236}">
                  <a16:creationId xmlns:a16="http://schemas.microsoft.com/office/drawing/2014/main" id="{F8352566-6482-9B1E-09E7-94A6C37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31" y="2103749"/>
              <a:ext cx="363028" cy="188679"/>
            </a:xfrm>
            <a:prstGeom prst="rect">
              <a:avLst/>
            </a:prstGeom>
          </p:spPr>
        </p:pic>
        <p:pic>
          <p:nvPicPr>
            <p:cNvPr id="87" name="그림 8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AAC3425-34D8-8F7A-D136-F3BE0ED8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33" y="5025968"/>
              <a:ext cx="212715" cy="212715"/>
            </a:xfrm>
            <a:prstGeom prst="rect">
              <a:avLst/>
            </a:prstGeom>
          </p:spPr>
        </p:pic>
        <p:pic>
          <p:nvPicPr>
            <p:cNvPr id="89" name="그림 8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3CDD2ED-83E4-2366-0BAA-844F782F0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367" y="3606647"/>
              <a:ext cx="219528" cy="219528"/>
            </a:xfrm>
            <a:prstGeom prst="rect">
              <a:avLst/>
            </a:prstGeom>
          </p:spPr>
        </p:pic>
        <p:pic>
          <p:nvPicPr>
            <p:cNvPr id="91" name="그림 90" descr="그림, 스케치, 예술, 그래픽이(가) 표시된 사진&#10;&#10;자동 생성된 설명">
              <a:extLst>
                <a:ext uri="{FF2B5EF4-FFF2-40B4-BE49-F238E27FC236}">
                  <a16:creationId xmlns:a16="http://schemas.microsoft.com/office/drawing/2014/main" id="{4AB56CD4-BCFF-7938-B307-1A2C34FE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071" y="2007508"/>
              <a:ext cx="209920" cy="215455"/>
            </a:xfrm>
            <a:prstGeom prst="rect">
              <a:avLst/>
            </a:prstGeom>
          </p:spPr>
        </p:pic>
        <p:pic>
          <p:nvPicPr>
            <p:cNvPr id="93" name="그림 9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127BF8D-A2C9-A57F-F321-1631C9CF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093" y="2085596"/>
              <a:ext cx="197220" cy="197220"/>
            </a:xfrm>
            <a:prstGeom prst="rect">
              <a:avLst/>
            </a:prstGeom>
          </p:spPr>
        </p:pic>
        <p:pic>
          <p:nvPicPr>
            <p:cNvPr id="95" name="그림 94" descr="원, 디자인이(가) 표시된 사진&#10;&#10;자동 생성된 설명">
              <a:extLst>
                <a:ext uri="{FF2B5EF4-FFF2-40B4-BE49-F238E27FC236}">
                  <a16:creationId xmlns:a16="http://schemas.microsoft.com/office/drawing/2014/main" id="{2EA1BCD7-1784-80F0-A29B-8BEF4FEA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104" y="3692593"/>
              <a:ext cx="238592" cy="240993"/>
            </a:xfrm>
            <a:prstGeom prst="rect">
              <a:avLst/>
            </a:prstGeom>
          </p:spPr>
        </p:pic>
        <p:pic>
          <p:nvPicPr>
            <p:cNvPr id="97" name="그림 9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12F02C3-8592-3D95-D410-0F918206D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60" y="5026850"/>
              <a:ext cx="232676" cy="232676"/>
            </a:xfrm>
            <a:prstGeom prst="rect">
              <a:avLst/>
            </a:prstGeom>
          </p:spPr>
        </p:pic>
        <p:pic>
          <p:nvPicPr>
            <p:cNvPr id="99" name="그림 9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76E3F20-7839-B594-7681-9663337ED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658" y="2068732"/>
              <a:ext cx="210118" cy="210118"/>
            </a:xfrm>
            <a:prstGeom prst="rect">
              <a:avLst/>
            </a:prstGeom>
          </p:spPr>
        </p:pic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D5E5A75-4895-E1B2-5079-5FE78FEF0440}"/>
              </a:ext>
            </a:extLst>
          </p:cNvPr>
          <p:cNvSpPr/>
          <p:nvPr/>
        </p:nvSpPr>
        <p:spPr>
          <a:xfrm>
            <a:off x="1265551" y="4242685"/>
            <a:ext cx="1577105" cy="2976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인플루언서</a:t>
            </a:r>
            <a:endParaRPr lang="en-US" altLang="ko-KR" sz="1000" dirty="0"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2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전략 제안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DD6149-4245-918E-4C98-093C3C5BEA03}"/>
              </a:ext>
            </a:extLst>
          </p:cNvPr>
          <p:cNvGrpSpPr/>
          <p:nvPr/>
        </p:nvGrpSpPr>
        <p:grpSpPr>
          <a:xfrm>
            <a:off x="6862421" y="1849411"/>
            <a:ext cx="4117263" cy="430651"/>
            <a:chOff x="582704" y="1989284"/>
            <a:chExt cx="3657601" cy="43065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1AF04E-AAC9-5BD8-785A-0C004BD4F46D}"/>
                </a:ext>
              </a:extLst>
            </p:cNvPr>
            <p:cNvSpPr/>
            <p:nvPr/>
          </p:nvSpPr>
          <p:spPr>
            <a:xfrm>
              <a:off x="582704" y="1989284"/>
              <a:ext cx="3657601" cy="430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072D4D-ED6A-9A74-4805-8C2299ECCEE9}"/>
                </a:ext>
              </a:extLst>
            </p:cNvPr>
            <p:cNvSpPr txBox="1"/>
            <p:nvPr/>
          </p:nvSpPr>
          <p:spPr>
            <a:xfrm>
              <a:off x="1194547" y="2035332"/>
              <a:ext cx="238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인플루언서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마케팅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0CE04D-827F-EE92-CCAC-09B4522AD848}"/>
              </a:ext>
            </a:extLst>
          </p:cNvPr>
          <p:cNvGrpSpPr/>
          <p:nvPr/>
        </p:nvGrpSpPr>
        <p:grpSpPr>
          <a:xfrm>
            <a:off x="6862421" y="2264791"/>
            <a:ext cx="4117683" cy="2919667"/>
            <a:chOff x="4743600" y="2443046"/>
            <a:chExt cx="2704799" cy="1786783"/>
          </a:xfrm>
        </p:grpSpPr>
        <p:pic>
          <p:nvPicPr>
            <p:cNvPr id="2058" name="Picture 10" descr="No.1461 100평 헬스장인테리어 효율적인 동선 시공사례">
              <a:extLst>
                <a:ext uri="{FF2B5EF4-FFF2-40B4-BE49-F238E27FC236}">
                  <a16:creationId xmlns:a16="http://schemas.microsoft.com/office/drawing/2014/main" id="{E690DBB0-6BB1-5987-DB2A-0C88828B5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5"/>
            <a:stretch/>
          </p:blipFill>
          <p:spPr bwMode="auto">
            <a:xfrm>
              <a:off x="4743600" y="2508605"/>
              <a:ext cx="2704799" cy="1721224"/>
            </a:xfrm>
            <a:prstGeom prst="roundRect">
              <a:avLst/>
            </a:prstGeom>
            <a:noFill/>
            <a:ln w="28575">
              <a:solidFill>
                <a:srgbClr val="CC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사진]김계란, '아는 형님'에서 만날 스웨그 : 네이트 연예">
              <a:extLst>
                <a:ext uri="{FF2B5EF4-FFF2-40B4-BE49-F238E27FC236}">
                  <a16:creationId xmlns:a16="http://schemas.microsoft.com/office/drawing/2014/main" id="{8DB73C75-A725-0A60-D671-7104B79C40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18" b="92506" l="5410" r="97213">
                          <a14:foregroundMark x1="14590" y1="26698" x2="13770" y2="31850"/>
                          <a14:foregroundMark x1="16066" y1="23888" x2="16066" y2="23888"/>
                          <a14:foregroundMark x1="17213" y1="22014" x2="17213" y2="22014"/>
                          <a14:foregroundMark x1="18525" y1="19438" x2="18525" y2="19438"/>
                          <a14:foregroundMark x1="19836" y1="18033" x2="19836" y2="18033"/>
                          <a14:foregroundMark x1="20656" y1="16628" x2="20656" y2="16628"/>
                          <a14:foregroundMark x1="20984" y1="15691" x2="20984" y2="15691"/>
                          <a14:foregroundMark x1="22459" y1="20141" x2="22459" y2="20141"/>
                          <a14:foregroundMark x1="16393" y1="33021" x2="14590" y2="34895"/>
                          <a14:foregroundMark x1="7869" y1="42857" x2="8525" y2="52927"/>
                          <a14:foregroundMark x1="5410" y1="42857" x2="5410" y2="42857"/>
                          <a14:foregroundMark x1="7869" y1="40515" x2="13770" y2="24824"/>
                          <a14:foregroundMark x1="41803" y1="23653" x2="43115" y2="59485"/>
                          <a14:foregroundMark x1="39508" y1="23419" x2="49344" y2="29742"/>
                          <a14:foregroundMark x1="49344" y1="29742" x2="50000" y2="32787"/>
                          <a14:foregroundMark x1="40984" y1="22482" x2="47049" y2="25527"/>
                          <a14:foregroundMark x1="42951" y1="21780" x2="42951" y2="21780"/>
                          <a14:foregroundMark x1="44918" y1="20843" x2="44918" y2="20843"/>
                          <a14:foregroundMark x1="53443" y1="36768" x2="53443" y2="36768"/>
                          <a14:foregroundMark x1="53934" y1="37002" x2="53934" y2="37705"/>
                          <a14:foregroundMark x1="54098" y1="39344" x2="54098" y2="39344"/>
                          <a14:foregroundMark x1="38689" y1="38876" x2="38689" y2="38876"/>
                          <a14:foregroundMark x1="47213" y1="34426" x2="47213" y2="34426"/>
                          <a14:foregroundMark x1="42951" y1="21311" x2="42951" y2="21311"/>
                          <a14:foregroundMark x1="37869" y1="66979" x2="37869" y2="66979"/>
                          <a14:foregroundMark x1="35574" y1="65340" x2="34590" y2="83138"/>
                          <a14:foregroundMark x1="34590" y1="83138" x2="45082" y2="93208"/>
                          <a14:foregroundMark x1="45082" y1="93208" x2="45082" y2="93208"/>
                          <a14:foregroundMark x1="31803" y1="65105" x2="30000" y2="92740"/>
                          <a14:foregroundMark x1="51967" y1="79625" x2="60328" y2="83372"/>
                          <a14:foregroundMark x1="60328" y1="83372" x2="57541" y2="84543"/>
                          <a14:foregroundMark x1="58852" y1="50585" x2="58852" y2="50585"/>
                          <a14:foregroundMark x1="58197" y1="48946" x2="58197" y2="48946"/>
                          <a14:foregroundMark x1="57377" y1="48244" x2="57377" y2="48244"/>
                          <a14:foregroundMark x1="72295" y1="7260" x2="81475" y2="13583"/>
                          <a14:foregroundMark x1="81475" y1="13583" x2="82623" y2="18735"/>
                          <a14:foregroundMark x1="72623" y1="6557" x2="72623" y2="6557"/>
                          <a14:foregroundMark x1="71639" y1="6323" x2="71639" y2="6323"/>
                          <a14:foregroundMark x1="72787" y1="5386" x2="72787" y2="5386"/>
                          <a14:foregroundMark x1="86557" y1="29742" x2="92295" y2="57143"/>
                          <a14:foregroundMark x1="95574" y1="47541" x2="97213" y2="55504"/>
                          <a14:foregroundMark x1="93115" y1="32319" x2="93607" y2="40984"/>
                          <a14:foregroundMark x1="66721" y1="62998" x2="70164" y2="57845"/>
                          <a14:foregroundMark x1="56557" y1="84543" x2="60656" y2="85012"/>
                          <a14:foregroundMark x1="56230" y1="85480" x2="60820" y2="85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" b="14182"/>
            <a:stretch/>
          </p:blipFill>
          <p:spPr bwMode="auto">
            <a:xfrm>
              <a:off x="5950099" y="3258709"/>
              <a:ext cx="1498025" cy="971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E50DE5-AE00-162E-56F1-FA1669957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7647" r="18235" b="21046"/>
            <a:stretch/>
          </p:blipFill>
          <p:spPr>
            <a:xfrm rot="5031340">
              <a:off x="6032802" y="2450644"/>
              <a:ext cx="1158540" cy="114334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B08AC59-BF26-6556-65A8-BF54AF500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6" t="12548" r="13806" b="11895"/>
            <a:stretch/>
          </p:blipFill>
          <p:spPr>
            <a:xfrm>
              <a:off x="6350547" y="2751840"/>
              <a:ext cx="519658" cy="52924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1B70A4-8C91-D0BA-8AD3-10B366E63D08}"/>
                </a:ext>
              </a:extLst>
            </p:cNvPr>
            <p:cNvSpPr txBox="1"/>
            <p:nvPr/>
          </p:nvSpPr>
          <p:spPr>
            <a:xfrm>
              <a:off x="4778531" y="3555358"/>
              <a:ext cx="2342584" cy="621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이게 진짜 된다고</a:t>
              </a:r>
              <a:r>
                <a:rPr lang="en-US" altLang="ko-KR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바벨 든 </a:t>
              </a:r>
              <a:r>
                <a:rPr lang="ko-KR" altLang="en-US" sz="2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큐피트의</a:t>
              </a:r>
              <a:endPara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헬스장 추천</a:t>
              </a: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0370FEEA-0A0B-E77A-1967-A1939ED6FFA0}"/>
                </a:ext>
              </a:extLst>
            </p:cNvPr>
            <p:cNvSpPr/>
            <p:nvPr/>
          </p:nvSpPr>
          <p:spPr>
            <a:xfrm rot="5400000">
              <a:off x="4975246" y="2706790"/>
              <a:ext cx="387754" cy="304731"/>
            </a:xfrm>
            <a:prstGeom prst="triangl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AC0E1E2-63D5-6D38-8F7F-BB8D1EB9C3AA}"/>
                </a:ext>
              </a:extLst>
            </p:cNvPr>
            <p:cNvSpPr/>
            <p:nvPr/>
          </p:nvSpPr>
          <p:spPr>
            <a:xfrm>
              <a:off x="4813283" y="2560315"/>
              <a:ext cx="569259" cy="569259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A948893-F07B-9EAB-5D34-DC893592373D}"/>
              </a:ext>
            </a:extLst>
          </p:cNvPr>
          <p:cNvSpPr txBox="1"/>
          <p:nvPr/>
        </p:nvSpPr>
        <p:spPr>
          <a:xfrm>
            <a:off x="6757935" y="5286250"/>
            <a:ext cx="432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 미디어에 민감한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세대를 겨냥한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인플루언서의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큐피트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체험 콘텐츠 마케팅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26FA12-FA13-4A6B-F66F-DF532D1AE5C7}"/>
              </a:ext>
            </a:extLst>
          </p:cNvPr>
          <p:cNvSpPr txBox="1"/>
          <p:nvPr/>
        </p:nvSpPr>
        <p:spPr>
          <a:xfrm>
            <a:off x="642600" y="1044861"/>
            <a:ext cx="1005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 고객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세대를 겨냥한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인플루언서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마케팅 전략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B9DEEDD-AAA2-1CBB-3208-95D55B790765}"/>
              </a:ext>
            </a:extLst>
          </p:cNvPr>
          <p:cNvSpPr/>
          <p:nvPr/>
        </p:nvSpPr>
        <p:spPr>
          <a:xfrm>
            <a:off x="6096000" y="3304583"/>
            <a:ext cx="421551" cy="5179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C1A58CF1-D87A-60A1-DAF1-182ED29DD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560491"/>
              </p:ext>
            </p:extLst>
          </p:nvPr>
        </p:nvGraphicFramePr>
        <p:xfrm>
          <a:off x="783698" y="1895459"/>
          <a:ext cx="5007390" cy="3256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2BBF092-A2BF-9498-11B1-7F9D82C3EC61}"/>
              </a:ext>
            </a:extLst>
          </p:cNvPr>
          <p:cNvSpPr txBox="1"/>
          <p:nvPr/>
        </p:nvSpPr>
        <p:spPr>
          <a:xfrm>
            <a:off x="1263579" y="1942301"/>
            <a:ext cx="63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%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BA983-0921-2814-ACE8-83E12C23CBE5}"/>
              </a:ext>
            </a:extLst>
          </p:cNvPr>
          <p:cNvSpPr txBox="1"/>
          <p:nvPr/>
        </p:nvSpPr>
        <p:spPr>
          <a:xfrm>
            <a:off x="1010828" y="4864819"/>
            <a:ext cx="1543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칸타코리아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258F0D-5392-9408-4FAA-A6FCF51A1E87}"/>
              </a:ext>
            </a:extLst>
          </p:cNvPr>
          <p:cNvSpPr txBox="1"/>
          <p:nvPr/>
        </p:nvSpPr>
        <p:spPr>
          <a:xfrm>
            <a:off x="713673" y="5246439"/>
            <a:ext cx="5158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 구매 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인플루언서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영향을 많이 받는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(2030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5AF734-F949-8F94-FB64-A281EDFFBE6F}"/>
              </a:ext>
            </a:extLst>
          </p:cNvPr>
          <p:cNvSpPr/>
          <p:nvPr/>
        </p:nvSpPr>
        <p:spPr>
          <a:xfrm>
            <a:off x="833612" y="2655034"/>
            <a:ext cx="4907562" cy="3666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6233" y="688229"/>
            <a:ext cx="725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마케팅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05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2505964336"/>
              </p:ext>
            </p:extLst>
          </p:nvPr>
        </p:nvGraphicFramePr>
        <p:xfrm>
          <a:off x="3125557" y="1584536"/>
          <a:ext cx="4299388" cy="251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차트 31"/>
          <p:cNvGraphicFramePr/>
          <p:nvPr>
            <p:extLst>
              <p:ext uri="{D42A27DB-BD31-4B8C-83A1-F6EECF244321}">
                <p14:modId xmlns:p14="http://schemas.microsoft.com/office/powerpoint/2010/main" val="2891258665"/>
              </p:ext>
            </p:extLst>
          </p:nvPr>
        </p:nvGraphicFramePr>
        <p:xfrm>
          <a:off x="3137229" y="4168198"/>
          <a:ext cx="4264667" cy="2543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168564" y="5220728"/>
            <a:ext cx="81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153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7550018" y="1503123"/>
            <a:ext cx="0" cy="5260932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862001-1604-15FC-E9A8-E81FDF2D7860}"/>
              </a:ext>
            </a:extLst>
          </p:cNvPr>
          <p:cNvGrpSpPr/>
          <p:nvPr/>
        </p:nvGrpSpPr>
        <p:grpSpPr>
          <a:xfrm>
            <a:off x="135256" y="2244451"/>
            <a:ext cx="2876900" cy="2998752"/>
            <a:chOff x="425873" y="2343763"/>
            <a:chExt cx="2876900" cy="2998752"/>
          </a:xfrm>
        </p:grpSpPr>
        <p:graphicFrame>
          <p:nvGraphicFramePr>
            <p:cNvPr id="11" name="차트 10"/>
            <p:cNvGraphicFramePr/>
            <p:nvPr>
              <p:extLst>
                <p:ext uri="{D42A27DB-BD31-4B8C-83A1-F6EECF244321}">
                  <p14:modId xmlns:p14="http://schemas.microsoft.com/office/powerpoint/2010/main" val="2515856359"/>
                </p:ext>
              </p:extLst>
            </p:nvPr>
          </p:nvGraphicFramePr>
          <p:xfrm>
            <a:off x="425873" y="2343763"/>
            <a:ext cx="2876900" cy="29987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오른쪽 화살표 11"/>
            <p:cNvSpPr/>
            <p:nvPr/>
          </p:nvSpPr>
          <p:spPr>
            <a:xfrm rot="19760845">
              <a:off x="2862410" y="3392173"/>
              <a:ext cx="342900" cy="296868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화살표 29"/>
            <p:cNvSpPr/>
            <p:nvPr/>
          </p:nvSpPr>
          <p:spPr>
            <a:xfrm rot="1730570">
              <a:off x="2861026" y="4701099"/>
              <a:ext cx="342900" cy="296868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C3B331-A143-9377-4DE7-A067A37FB2F4}"/>
              </a:ext>
            </a:extLst>
          </p:cNvPr>
          <p:cNvSpPr txBox="1"/>
          <p:nvPr/>
        </p:nvSpPr>
        <p:spPr>
          <a:xfrm>
            <a:off x="642600" y="788801"/>
            <a:ext cx="1099181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설문조사에 따르면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헬스장 이용자</a:t>
            </a:r>
            <a:r>
              <a:rPr lang="en-US" altLang="ko-KR" sz="2000" dirty="0"/>
              <a:t>·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비이용자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모두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 정보 탐색의 어려움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가장 큰 불편 사항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 중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71.9%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촬영 경험이 있지만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73.9%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주위 시선 인식으로 인해 촬영의 어려움을 경험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6" y="127983"/>
            <a:ext cx="315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배경 및 서비스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F78A1-21E6-615A-AFA9-2A889F9F03E1}"/>
              </a:ext>
            </a:extLst>
          </p:cNvPr>
          <p:cNvSpPr txBox="1"/>
          <p:nvPr/>
        </p:nvSpPr>
        <p:spPr>
          <a:xfrm>
            <a:off x="3200041" y="189538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문제점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CA8D6F-621E-41D8-1AB2-4B152C644025}"/>
              </a:ext>
            </a:extLst>
          </p:cNvPr>
          <p:cNvGrpSpPr/>
          <p:nvPr/>
        </p:nvGrpSpPr>
        <p:grpSpPr>
          <a:xfrm>
            <a:off x="7629736" y="2567770"/>
            <a:ext cx="4512097" cy="3034528"/>
            <a:chOff x="7629736" y="4186989"/>
            <a:chExt cx="4086224" cy="2419279"/>
          </a:xfrm>
        </p:grpSpPr>
        <p:grpSp>
          <p:nvGrpSpPr>
            <p:cNvPr id="23" name="그룹 22"/>
            <p:cNvGrpSpPr/>
            <p:nvPr/>
          </p:nvGrpSpPr>
          <p:grpSpPr>
            <a:xfrm>
              <a:off x="7629736" y="4270970"/>
              <a:ext cx="4086224" cy="2335298"/>
              <a:chOff x="6186400" y="4605977"/>
              <a:chExt cx="4086224" cy="2335298"/>
            </a:xfrm>
          </p:grpSpPr>
          <p:graphicFrame>
            <p:nvGraphicFramePr>
              <p:cNvPr id="24" name="차트 23"/>
              <p:cNvGraphicFramePr/>
              <p:nvPr>
                <p:extLst>
                  <p:ext uri="{D42A27DB-BD31-4B8C-83A1-F6EECF244321}">
                    <p14:modId xmlns:p14="http://schemas.microsoft.com/office/powerpoint/2010/main" val="3464437222"/>
                  </p:ext>
                </p:extLst>
              </p:nvPr>
            </p:nvGraphicFramePr>
            <p:xfrm>
              <a:off x="6684030" y="4900734"/>
              <a:ext cx="2842380" cy="204054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5" name="TextBox 24"/>
              <p:cNvSpPr txBox="1"/>
              <p:nvPr/>
            </p:nvSpPr>
            <p:spPr>
              <a:xfrm>
                <a:off x="6186400" y="4605977"/>
                <a:ext cx="40862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</a:t>
                </a:r>
                <a:r>
                  <a:rPr lang="ko-KR" altLang="en-US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주위 시선으로 인한 </a:t>
                </a:r>
                <a:r>
                  <a:rPr lang="en-US" altLang="ko-KR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sz="1400" b="1" dirty="0" err="1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오운완</a:t>
                </a:r>
                <a:r>
                  <a:rPr lang="en-US" altLang="ko-KR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</a:t>
                </a:r>
                <a:r>
                  <a:rPr lang="ko-KR" altLang="en-US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촬영 어려움 경험 여부</a:t>
                </a:r>
                <a:r>
                  <a:rPr lang="en-US" altLang="ko-KR" sz="1400" b="1" dirty="0"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&gt;</a:t>
                </a:r>
                <a:endParaRPr lang="ko-KR" altLang="en-US" sz="1400" b="1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7677026" y="4186989"/>
              <a:ext cx="3911075" cy="2403480"/>
            </a:xfrm>
            <a:prstGeom prst="rect">
              <a:avLst/>
            </a:prstGeom>
            <a:noFill/>
            <a:ln w="1905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37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전략 제안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E981D7-FA7D-CAB0-6F7B-2C3C22CDDCA2}"/>
              </a:ext>
            </a:extLst>
          </p:cNvPr>
          <p:cNvGrpSpPr/>
          <p:nvPr/>
        </p:nvGrpSpPr>
        <p:grpSpPr>
          <a:xfrm>
            <a:off x="6027107" y="2124014"/>
            <a:ext cx="4680472" cy="430651"/>
            <a:chOff x="582704" y="1989284"/>
            <a:chExt cx="3657601" cy="4306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369F52-7336-DBA3-D713-3A49132E624E}"/>
                </a:ext>
              </a:extLst>
            </p:cNvPr>
            <p:cNvSpPr/>
            <p:nvPr/>
          </p:nvSpPr>
          <p:spPr>
            <a:xfrm>
              <a:off x="582704" y="1989284"/>
              <a:ext cx="3657601" cy="430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FD6682-E909-3553-BCE2-7C307B4F6361}"/>
                </a:ext>
              </a:extLst>
            </p:cNvPr>
            <p:cNvSpPr txBox="1"/>
            <p:nvPr/>
          </p:nvSpPr>
          <p:spPr>
            <a:xfrm>
              <a:off x="1110613" y="2035332"/>
              <a:ext cx="277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큐알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코드 광고 삽입한 운동 보조 식품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83A57D-E950-B668-4E78-A309E9A2E35A}"/>
              </a:ext>
            </a:extLst>
          </p:cNvPr>
          <p:cNvSpPr txBox="1"/>
          <p:nvPr/>
        </p:nvSpPr>
        <p:spPr>
          <a:xfrm>
            <a:off x="6082387" y="5171291"/>
            <a:ext cx="456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단백질 및 운동 보조 식품 기업과 협업하여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식품 포장에 </a:t>
            </a:r>
            <a:r>
              <a:rPr lang="ko-KR" altLang="en-US" sz="16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큐피트</a:t>
            </a:r>
            <a:r>
              <a:rPr lang="ko-KR" altLang="en-US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</a:t>
            </a:r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</a:t>
            </a:r>
            <a:r>
              <a:rPr lang="ko-KR" altLang="en-US" sz="16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큐알</a:t>
            </a:r>
            <a:r>
              <a:rPr lang="ko-KR" altLang="en-US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삽입 광고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EF23FBC-C376-2211-191A-757E7E2FD948}"/>
              </a:ext>
            </a:extLst>
          </p:cNvPr>
          <p:cNvGrpSpPr/>
          <p:nvPr/>
        </p:nvGrpSpPr>
        <p:grpSpPr>
          <a:xfrm>
            <a:off x="6582428" y="2679066"/>
            <a:ext cx="3447243" cy="2367824"/>
            <a:chOff x="757794" y="2452778"/>
            <a:chExt cx="3046092" cy="1952444"/>
          </a:xfrm>
        </p:grpSpPr>
        <p:pic>
          <p:nvPicPr>
            <p:cNvPr id="2050" name="Picture 2" descr="몬스터 에너지 울트라 355ml 24캔 - 조선달타운">
              <a:extLst>
                <a:ext uri="{FF2B5EF4-FFF2-40B4-BE49-F238E27FC236}">
                  <a16:creationId xmlns:a16="http://schemas.microsoft.com/office/drawing/2014/main" id="{1B41F039-73F3-2411-5DC7-AF5D160B9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0" b="90400" l="10000" r="90000">
                          <a14:foregroundMark x1="40800" y1="11800" x2="53000" y2="12000"/>
                          <a14:foregroundMark x1="37200" y1="9800" x2="37200" y2="9800"/>
                          <a14:foregroundMark x1="38200" y1="9800" x2="38200" y2="9800"/>
                          <a14:foregroundMark x1="59800" y1="9400" x2="59800" y2="9400"/>
                          <a14:foregroundMark x1="61200" y1="10000" x2="61200" y2="10000"/>
                          <a14:foregroundMark x1="62600" y1="10200" x2="62600" y2="10200"/>
                          <a14:foregroundMark x1="61000" y1="9800" x2="61000" y2="9800"/>
                          <a14:foregroundMark x1="61200" y1="9400" x2="61200" y2="9400"/>
                          <a14:foregroundMark x1="60800" y1="9200" x2="60800" y2="9200"/>
                          <a14:foregroundMark x1="38200" y1="89800" x2="60000" y2="90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24" r="26847"/>
            <a:stretch/>
          </p:blipFill>
          <p:spPr bwMode="auto">
            <a:xfrm>
              <a:off x="757794" y="2452778"/>
              <a:ext cx="959224" cy="19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J제일제당, 'The더건강한 닭가슴살' 출시… 닭가슴살 시장 출사표 – CJ 뉴스룸">
              <a:extLst>
                <a:ext uri="{FF2B5EF4-FFF2-40B4-BE49-F238E27FC236}">
                  <a16:creationId xmlns:a16="http://schemas.microsoft.com/office/drawing/2014/main" id="{087FA4C8-B1D3-F195-5502-0E2162587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7490" r="74678" b="9848"/>
            <a:stretch/>
          </p:blipFill>
          <p:spPr bwMode="auto">
            <a:xfrm>
              <a:off x="1645300" y="2568388"/>
              <a:ext cx="957605" cy="17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82162A-3C15-7539-F5A7-EFB2615E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25" y="3437966"/>
              <a:ext cx="275334" cy="2753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CF46F7-1FF2-3F1E-F653-D2EFBAFF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359" y="2693895"/>
              <a:ext cx="340659" cy="330520"/>
            </a:xfrm>
            <a:prstGeom prst="rect">
              <a:avLst/>
            </a:prstGeom>
          </p:spPr>
        </p:pic>
        <p:pic>
          <p:nvPicPr>
            <p:cNvPr id="2062" name="Picture 14" descr="BCAA 파우더 | 마이프로틴™">
              <a:extLst>
                <a:ext uri="{FF2B5EF4-FFF2-40B4-BE49-F238E27FC236}">
                  <a16:creationId xmlns:a16="http://schemas.microsoft.com/office/drawing/2014/main" id="{3C9D6B76-AFCF-9DF6-4C79-291576EAF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5400" y1="29667" x2="45400" y2="29667"/>
                          <a14:foregroundMark x1="59133" y1="23267" x2="44933" y2="25733"/>
                          <a14:foregroundMark x1="44933" y1="25733" x2="38467" y2="36933"/>
                          <a14:foregroundMark x1="38467" y1="36933" x2="38467" y2="40533"/>
                          <a14:foregroundMark x1="29867" y1="15933" x2="56933" y2="15000"/>
                          <a14:foregroundMark x1="56933" y1="15000" x2="56933" y2="15000"/>
                          <a14:foregroundMark x1="59133" y1="15667" x2="66867" y2="16067"/>
                          <a14:foregroundMark x1="69867" y1="15800" x2="34867" y2="16467"/>
                          <a14:foregroundMark x1="31600" y1="14933" x2="34067" y2="27600"/>
                          <a14:foregroundMark x1="29600" y1="15133" x2="32067" y2="38067"/>
                          <a14:foregroundMark x1="29467" y1="14267" x2="29467" y2="14267"/>
                          <a14:foregroundMark x1="28667" y1="14267" x2="28667" y2="14267"/>
                          <a14:foregroundMark x1="28333" y1="14267" x2="28333" y2="14267"/>
                          <a14:foregroundMark x1="28200" y1="13867" x2="28200" y2="13867"/>
                          <a14:foregroundMark x1="43200" y1="14533" x2="43200" y2="14533"/>
                          <a14:foregroundMark x1="44133" y1="14133" x2="44133" y2="14133"/>
                          <a14:foregroundMark x1="47800" y1="14133" x2="47800" y2="14133"/>
                          <a14:foregroundMark x1="53933" y1="13867" x2="53933" y2="13867"/>
                          <a14:foregroundMark x1="56133" y1="14400" x2="56133" y2="14400"/>
                          <a14:foregroundMark x1="58733" y1="14533" x2="62933" y2="14533"/>
                          <a14:foregroundMark x1="71667" y1="14267" x2="48067" y2="15133"/>
                          <a14:foregroundMark x1="61867" y1="14400" x2="61867" y2="14400"/>
                          <a14:foregroundMark x1="62267" y1="14133" x2="62267" y2="14133"/>
                          <a14:foregroundMark x1="60600" y1="14000" x2="60600" y2="14000"/>
                          <a14:foregroundMark x1="59533" y1="14267" x2="59533" y2="14267"/>
                          <a14:foregroundMark x1="58333" y1="14267" x2="58333" y2="14267"/>
                          <a14:foregroundMark x1="57333" y1="13867" x2="57333" y2="13867"/>
                          <a14:foregroundMark x1="58267" y1="13867" x2="58267" y2="13867"/>
                          <a14:foregroundMark x1="47933" y1="13733" x2="47933" y2="13733"/>
                          <a14:foregroundMark x1="50133" y1="13733" x2="50133" y2="13733"/>
                          <a14:foregroundMark x1="31067" y1="34267" x2="32600" y2="69933"/>
                          <a14:foregroundMark x1="46867" y1="42333" x2="47000" y2="54000"/>
                          <a14:foregroundMark x1="29467" y1="37800" x2="27667" y2="83667"/>
                          <a14:foregroundMark x1="28800" y1="38933" x2="29333" y2="52267"/>
                          <a14:foregroundMark x1="29333" y1="52267" x2="29467" y2="52667"/>
                          <a14:foregroundMark x1="28400" y1="38533" x2="28933" y2="56867"/>
                          <a14:foregroundMark x1="28333" y1="41333" x2="28067" y2="56067"/>
                          <a14:foregroundMark x1="28200" y1="40133" x2="27933" y2="52267"/>
                          <a14:foregroundMark x1="28200" y1="41600" x2="28067" y2="57667"/>
                          <a14:foregroundMark x1="27800" y1="41333" x2="28200" y2="57533"/>
                          <a14:foregroundMark x1="27533" y1="43533" x2="27533" y2="43533"/>
                          <a14:foregroundMark x1="27667" y1="42333" x2="27667" y2="42333"/>
                          <a14:foregroundMark x1="27533" y1="41933" x2="27533" y2="41933"/>
                          <a14:foregroundMark x1="27667" y1="48733" x2="27667" y2="48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1" t="11895" r="23197" b="11373"/>
            <a:stretch/>
          </p:blipFill>
          <p:spPr bwMode="auto">
            <a:xfrm>
              <a:off x="2656732" y="2575431"/>
              <a:ext cx="1147154" cy="172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C3B509-18E0-89E1-7F71-DD10C9D1F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271" y="3845797"/>
              <a:ext cx="329835" cy="32983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B06184-7168-A40B-788E-A5FA74115316}"/>
              </a:ext>
            </a:extLst>
          </p:cNvPr>
          <p:cNvGrpSpPr/>
          <p:nvPr/>
        </p:nvGrpSpPr>
        <p:grpSpPr>
          <a:xfrm>
            <a:off x="2033378" y="2124014"/>
            <a:ext cx="2696205" cy="3830683"/>
            <a:chOff x="1747230" y="1699129"/>
            <a:chExt cx="3286867" cy="4673886"/>
          </a:xfrm>
        </p:grpSpPr>
        <p:pic>
          <p:nvPicPr>
            <p:cNvPr id="1026" name="Picture 2" descr="[special] MZ부터 실버까지 단백질에 꽂힌 이유">
              <a:extLst>
                <a:ext uri="{FF2B5EF4-FFF2-40B4-BE49-F238E27FC236}">
                  <a16:creationId xmlns:a16="http://schemas.microsoft.com/office/drawing/2014/main" id="{E7FEE853-3973-30FB-EC54-258C56924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230" y="1699129"/>
              <a:ext cx="3286867" cy="4673886"/>
            </a:xfrm>
            <a:prstGeom prst="rect">
              <a:avLst/>
            </a:prstGeom>
            <a:noFill/>
            <a:ln w="19050">
              <a:solidFill>
                <a:srgbClr val="7671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933D288-DA4C-66C1-D198-CA244C8E373D}"/>
                </a:ext>
              </a:extLst>
            </p:cNvPr>
            <p:cNvSpPr/>
            <p:nvPr/>
          </p:nvSpPr>
          <p:spPr>
            <a:xfrm>
              <a:off x="3059199" y="2849530"/>
              <a:ext cx="626976" cy="31904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D33A97-599D-DDB1-1EAE-066310CA8E10}"/>
              </a:ext>
            </a:extLst>
          </p:cNvPr>
          <p:cNvSpPr txBox="1"/>
          <p:nvPr/>
        </p:nvSpPr>
        <p:spPr>
          <a:xfrm>
            <a:off x="1218796" y="6000494"/>
            <a:ext cx="424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단백질 시장 규모 추이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6B9856A-C094-D7D8-0244-85A5F4A2B515}"/>
              </a:ext>
            </a:extLst>
          </p:cNvPr>
          <p:cNvSpPr/>
          <p:nvPr/>
        </p:nvSpPr>
        <p:spPr>
          <a:xfrm>
            <a:off x="5218242" y="3922223"/>
            <a:ext cx="421551" cy="5179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6233" y="688229"/>
            <a:ext cx="725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단백질 식품 속 </a:t>
            </a:r>
            <a:r>
              <a:rPr lang="ko-KR" altLang="en-US" sz="2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큐알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코드 광고 삽입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6FA12-FA13-4A6B-F66F-DF532D1AE5C7}"/>
              </a:ext>
            </a:extLst>
          </p:cNvPr>
          <p:cNvSpPr txBox="1"/>
          <p:nvPr/>
        </p:nvSpPr>
        <p:spPr>
          <a:xfrm>
            <a:off x="593283" y="1048331"/>
            <a:ext cx="1144848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바디 프로필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살기 등 운동에 대한 관심이 증가하면서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단백질 식품 수요 급증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단백질 식품 및 운동 보조 식품에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큐피트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서비스로 연결되는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코드 삽입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9E92DC-B5A7-FFA2-6698-474CB40C68E8}"/>
              </a:ext>
            </a:extLst>
          </p:cNvPr>
          <p:cNvSpPr/>
          <p:nvPr/>
        </p:nvSpPr>
        <p:spPr>
          <a:xfrm>
            <a:off x="6027108" y="2554665"/>
            <a:ext cx="4680472" cy="34000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28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785812" y="1496025"/>
            <a:ext cx="10725607" cy="5141953"/>
            <a:chOff x="447674" y="951855"/>
            <a:chExt cx="11427821" cy="56500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0F78A1-21E6-615A-AFA9-2A889F9F03E1}"/>
                </a:ext>
              </a:extLst>
            </p:cNvPr>
            <p:cNvSpPr txBox="1"/>
            <p:nvPr/>
          </p:nvSpPr>
          <p:spPr>
            <a:xfrm>
              <a:off x="625005" y="951855"/>
              <a:ext cx="4884392" cy="4734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커뮤니티 및 운동 가이드 서비스 추가</a:t>
              </a: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47674" y="1430693"/>
              <a:ext cx="11427821" cy="40366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390304" y="5833070"/>
              <a:ext cx="3411387" cy="7688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헬스 통합 플랫폼 구축을 통해 </a:t>
              </a:r>
              <a:endParaRPr lang="en-US" altLang="ko-KR" sz="175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75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 </a:t>
              </a:r>
              <a:r>
                <a:rPr lang="en-US" altLang="ko-KR" sz="175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Lock- IN</a:t>
              </a:r>
              <a:endParaRPr lang="ko-KR" altLang="en-US" sz="175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0" name="아래쪽 화살표 69"/>
            <p:cNvSpPr/>
            <p:nvPr/>
          </p:nvSpPr>
          <p:spPr>
            <a:xfrm>
              <a:off x="5748757" y="5532246"/>
              <a:ext cx="713534" cy="2286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21816" y="1583193"/>
              <a:ext cx="2665222" cy="40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기록 및 배틀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75278" y="1583193"/>
              <a:ext cx="2641441" cy="40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우리 동네 번개 운동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638385" y="1583193"/>
              <a:ext cx="2274696" cy="40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 기구 사용 가이드</a:t>
              </a: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5" t="41266" r="26698" b="1"/>
            <a:stretch/>
          </p:blipFill>
          <p:spPr>
            <a:xfrm>
              <a:off x="1520125" y="2105025"/>
              <a:ext cx="1668605" cy="2100081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90267" y="4400650"/>
              <a:ext cx="3611210" cy="913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큐피트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만든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오운완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이미지를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커뮤니티에 기록하고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기록 건수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배틀로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운동 동기 부여 </a:t>
              </a: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3889" r="59144" b="53750"/>
            <a:stretch/>
          </p:blipFill>
          <p:spPr>
            <a:xfrm>
              <a:off x="4927680" y="3014827"/>
              <a:ext cx="987346" cy="1190279"/>
            </a:xfrm>
            <a:prstGeom prst="rect">
              <a:avLst/>
            </a:prstGeom>
          </p:spPr>
        </p:pic>
        <p:sp>
          <p:nvSpPr>
            <p:cNvPr id="77" name="모서리가 둥근 사각형 설명선 76"/>
            <p:cNvSpPr/>
            <p:nvPr/>
          </p:nvSpPr>
          <p:spPr>
            <a:xfrm>
              <a:off x="5290638" y="2148069"/>
              <a:ext cx="1817647" cy="338302"/>
            </a:xfrm>
            <a:prstGeom prst="wedgeRoundRectCallout">
              <a:avLst>
                <a:gd name="adj1" fmla="val -36404"/>
                <a:gd name="adj2" fmla="val 79393"/>
                <a:gd name="adj3" fmla="val 16667"/>
              </a:avLst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 저녁 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시에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짐박스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강남점에서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같이 운동하실 분 구해요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9" t="54828" r="60309" b="4200"/>
            <a:stretch/>
          </p:blipFill>
          <p:spPr>
            <a:xfrm>
              <a:off x="6462291" y="3492809"/>
              <a:ext cx="534711" cy="707353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7" t="52050" r="6698" b="451"/>
            <a:stretch/>
          </p:blipFill>
          <p:spPr>
            <a:xfrm>
              <a:off x="6937422" y="3473830"/>
              <a:ext cx="603153" cy="726332"/>
            </a:xfrm>
            <a:prstGeom prst="rect">
              <a:avLst/>
            </a:prstGeom>
          </p:spPr>
        </p:pic>
        <p:sp>
          <p:nvSpPr>
            <p:cNvPr id="80" name="모서리가 둥근 사각형 설명선 79"/>
            <p:cNvSpPr/>
            <p:nvPr/>
          </p:nvSpPr>
          <p:spPr>
            <a:xfrm>
              <a:off x="6428069" y="2598190"/>
              <a:ext cx="810929" cy="290348"/>
            </a:xfrm>
            <a:prstGeom prst="wedgeRoundRectCallout">
              <a:avLst>
                <a:gd name="adj1" fmla="val 37896"/>
                <a:gd name="adj2" fmla="val 8218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저용</a:t>
              </a:r>
              <a:endPara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1" name="모서리가 둥근 사각형 설명선 80"/>
            <p:cNvSpPr/>
            <p:nvPr/>
          </p:nvSpPr>
          <p:spPr>
            <a:xfrm>
              <a:off x="6428069" y="3073362"/>
              <a:ext cx="810929" cy="290348"/>
            </a:xfrm>
            <a:prstGeom prst="wedgeRoundRectCallout">
              <a:avLst>
                <a:gd name="adj1" fmla="val 37896"/>
                <a:gd name="adj2" fmla="val 8218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저요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331838" y="4523760"/>
              <a:ext cx="3611210" cy="64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GPS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기반 동네 인증을 통해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페이지 내에서 번개 운동 모집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25006" y="1553803"/>
              <a:ext cx="3493579" cy="274364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4358734" y="1553803"/>
              <a:ext cx="3493579" cy="274364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028944" y="1553803"/>
              <a:ext cx="3493579" cy="274364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0" t="26726" r="70940" b="44107"/>
            <a:stretch/>
          </p:blipFill>
          <p:spPr>
            <a:xfrm>
              <a:off x="8424960" y="2096067"/>
              <a:ext cx="681034" cy="882821"/>
            </a:xfrm>
            <a:prstGeom prst="rect">
              <a:avLst/>
            </a:prstGeom>
          </p:spPr>
        </p:pic>
        <p:sp>
          <p:nvSpPr>
            <p:cNvPr id="87" name="모서리가 둥근 직사각형 86"/>
            <p:cNvSpPr/>
            <p:nvPr/>
          </p:nvSpPr>
          <p:spPr>
            <a:xfrm>
              <a:off x="9185064" y="2333624"/>
              <a:ext cx="2028825" cy="55164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153429" y="2068124"/>
              <a:ext cx="1295495" cy="28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체스트프레스 머신</a:t>
              </a:r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153429" y="2336266"/>
              <a:ext cx="20288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운동 부위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가슴</a:t>
              </a:r>
              <a:r>
                <a:rPr lang="en-US" altLang="ko-KR" sz="900" dirty="0"/>
                <a:t> </a:t>
              </a:r>
            </a:p>
            <a:p>
              <a:r>
                <a:rPr lang="ko-KR" altLang="en-US" sz="900" dirty="0"/>
                <a:t>추천 세트</a:t>
              </a:r>
              <a:r>
                <a:rPr lang="en-US" altLang="ko-KR" sz="900" dirty="0"/>
                <a:t>: 3~5 set</a:t>
              </a:r>
            </a:p>
            <a:p>
              <a:r>
                <a:rPr lang="ko-KR" altLang="en-US" sz="900" dirty="0"/>
                <a:t>사용 방법</a:t>
              </a:r>
              <a:r>
                <a:rPr lang="en-US" altLang="ko-KR" sz="900" dirty="0"/>
                <a:t>: 1. </a:t>
              </a:r>
              <a:r>
                <a:rPr lang="ko-KR" altLang="en-US" sz="900" dirty="0"/>
                <a:t>벤치에 앉아서 손</a:t>
              </a:r>
              <a:r>
                <a:rPr lang="en-US" altLang="ko-KR" sz="900" dirty="0"/>
                <a:t>…</a:t>
              </a:r>
              <a:endParaRPr lang="ko-KR" altLang="en-US" sz="9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820572" y="4523760"/>
              <a:ext cx="3993905" cy="64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YOLO 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기술을 이용한 객체 탐지를 통해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 없이 운동 기구 사용법 가이드 제공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9073601" y="2962837"/>
              <a:ext cx="1404261" cy="1192112"/>
              <a:chOff x="8939585" y="2962837"/>
              <a:chExt cx="1404261" cy="119211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71" t="25875" r="2940" b="32597"/>
              <a:stretch/>
            </p:blipFill>
            <p:spPr>
              <a:xfrm>
                <a:off x="8939585" y="2962837"/>
                <a:ext cx="1259891" cy="1192112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1" t="23194" r="58472" b="15417"/>
              <a:stretch/>
            </p:blipFill>
            <p:spPr>
              <a:xfrm>
                <a:off x="9775732" y="3061598"/>
                <a:ext cx="568114" cy="1059521"/>
              </a:xfrm>
              <a:prstGeom prst="rect">
                <a:avLst/>
              </a:prstGeom>
            </p:spPr>
          </p:pic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626FA12-FA13-4A6B-F66F-DF532D1AE5C7}"/>
              </a:ext>
            </a:extLst>
          </p:cNvPr>
          <p:cNvSpPr txBox="1"/>
          <p:nvPr/>
        </p:nvSpPr>
        <p:spPr>
          <a:xfrm>
            <a:off x="447565" y="675526"/>
            <a:ext cx="1174443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기록 및 배틀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동네 번개 운동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커뮤니티를 통해 운동 동기 부여 제공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운동 기구 탐지 모델을 사용한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운동기구 사용 가이드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이용자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Lock-IN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5FC42-12CE-8496-6BBB-234928B32BDC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5.4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 방향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045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5.4 </a:t>
            </a:r>
            <a:r>
              <a:rPr lang="ko-KR" altLang="en-US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 방향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85813" y="1299739"/>
            <a:ext cx="10620374" cy="5133445"/>
            <a:chOff x="447674" y="896595"/>
            <a:chExt cx="11315700" cy="56373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0F78A1-21E6-615A-AFA9-2A889F9F03E1}"/>
                </a:ext>
              </a:extLst>
            </p:cNvPr>
            <p:cNvSpPr txBox="1"/>
            <p:nvPr/>
          </p:nvSpPr>
          <p:spPr>
            <a:xfrm>
              <a:off x="625007" y="896595"/>
              <a:ext cx="3780415" cy="4731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앱 개발 및 서비스 지역 확장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447674" y="1430693"/>
              <a:ext cx="11315700" cy="4036658"/>
              <a:chOff x="447674" y="1430692"/>
              <a:chExt cx="11315700" cy="430374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447674" y="1430692"/>
                <a:ext cx="11315700" cy="43037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1706" y="4996348"/>
                <a:ext cx="4998579" cy="6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편리하고 실용적인 경험을 제공을 위해 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웹사이트의 </a:t>
                </a:r>
                <a:r>
                  <a:rPr lang="en-US" altLang="ko-KR" sz="16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‘</a:t>
                </a:r>
                <a:r>
                  <a:rPr lang="ko-KR" altLang="en-US" sz="1600" b="1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큐피트</a:t>
                </a:r>
                <a:r>
                  <a:rPr lang="en-US" altLang="ko-KR" sz="16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’</a:t>
                </a:r>
                <a:r>
                  <a:rPr lang="ko-KR" altLang="en-US" sz="16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서비스를 앱으로 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확장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240154" y="1810604"/>
                <a:ext cx="1814984" cy="43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APP 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개발</a:t>
                </a: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6500374" y="1634429"/>
                <a:ext cx="5045280" cy="3209925"/>
                <a:chOff x="6505135" y="1824037"/>
                <a:chExt cx="5319190" cy="3209925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6505135" y="1824037"/>
                  <a:ext cx="5319190" cy="3209925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207971" y="2009743"/>
                  <a:ext cx="1913520" cy="432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서비스 지역 확장</a:t>
                  </a:r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6505135" y="2810591"/>
                  <a:ext cx="5319190" cy="1638190"/>
                  <a:chOff x="6505135" y="2756262"/>
                  <a:chExt cx="5319190" cy="1638190"/>
                </a:xfrm>
              </p:grpSpPr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12" t="32778" r="1339" b="3611"/>
                  <a:stretch/>
                </p:blipFill>
                <p:spPr>
                  <a:xfrm>
                    <a:off x="10440090" y="2756262"/>
                    <a:ext cx="1384235" cy="163819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</p:pic>
              <p:pic>
                <p:nvPicPr>
                  <p:cNvPr id="25" name="그림 24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480" t="53194" r="1185" b="2361"/>
                  <a:stretch/>
                </p:blipFill>
                <p:spPr>
                  <a:xfrm>
                    <a:off x="8409220" y="2879784"/>
                    <a:ext cx="1512871" cy="139114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</p:pic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464" t="18179" r="12647" b="55431"/>
                  <a:stretch/>
                </p:blipFill>
                <p:spPr>
                  <a:xfrm>
                    <a:off x="6505135" y="2906866"/>
                    <a:ext cx="1463647" cy="133698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27" name="오른쪽 화살표 26"/>
                  <p:cNvSpPr/>
                  <p:nvPr/>
                </p:nvSpPr>
                <p:spPr>
                  <a:xfrm>
                    <a:off x="7961573" y="3380095"/>
                    <a:ext cx="323850" cy="390525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28" name="오른쪽 화살표 27"/>
                  <p:cNvSpPr/>
                  <p:nvPr/>
                </p:nvSpPr>
                <p:spPr>
                  <a:xfrm>
                    <a:off x="10003805" y="3380095"/>
                    <a:ext cx="323850" cy="390525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sp>
            <p:nvSpPr>
              <p:cNvPr id="32" name="모서리가 둥근 직사각형 31"/>
              <p:cNvSpPr/>
              <p:nvPr/>
            </p:nvSpPr>
            <p:spPr>
              <a:xfrm>
                <a:off x="625006" y="1634429"/>
                <a:ext cx="5045280" cy="3209925"/>
              </a:xfrm>
              <a:prstGeom prst="roundRect">
                <a:avLst/>
              </a:prstGeom>
              <a:noFill/>
              <a:ln w="28575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834089" y="2012462"/>
                <a:ext cx="4602486" cy="2551630"/>
                <a:chOff x="827349" y="2202071"/>
                <a:chExt cx="4602486" cy="2551630"/>
              </a:xfrm>
            </p:grpSpPr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7349" y="2810592"/>
                  <a:ext cx="2831926" cy="145870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noFill/>
                </a:ln>
              </p:spPr>
            </p:pic>
            <p:grpSp>
              <p:nvGrpSpPr>
                <p:cNvPr id="34" name="그룹 33"/>
                <p:cNvGrpSpPr/>
                <p:nvPr/>
              </p:nvGrpSpPr>
              <p:grpSpPr>
                <a:xfrm>
                  <a:off x="4102665" y="2202071"/>
                  <a:ext cx="1327170" cy="2551630"/>
                  <a:chOff x="2398439" y="2018356"/>
                  <a:chExt cx="1187008" cy="2551630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3" t="8610" r="63195" b="29861"/>
                  <a:stretch/>
                </p:blipFill>
                <p:spPr>
                  <a:xfrm>
                    <a:off x="2398439" y="2018356"/>
                    <a:ext cx="1187008" cy="255163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</p:pic>
              <p:pic>
                <p:nvPicPr>
                  <p:cNvPr id="36" name="그림 35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13799" y="3534944"/>
                    <a:ext cx="756286" cy="75628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</p:pic>
            </p:grpSp>
            <p:sp>
              <p:nvSpPr>
                <p:cNvPr id="37" name="오른쪽 화살표 36"/>
                <p:cNvSpPr/>
                <p:nvPr/>
              </p:nvSpPr>
              <p:spPr>
                <a:xfrm>
                  <a:off x="3717986" y="3434425"/>
                  <a:ext cx="307173" cy="39052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6552359" y="4992681"/>
                <a:ext cx="4951880" cy="6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강남구로 한정된 추천 지역을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서울시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전체 시도로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서비스 지역 단계적 확대</a:t>
                </a:r>
              </a:p>
            </p:txBody>
          </p:sp>
        </p:grpSp>
        <p:sp>
          <p:nvSpPr>
            <p:cNvPr id="46" name="모서리가 둥근 직사각형 45"/>
            <p:cNvSpPr/>
            <p:nvPr/>
          </p:nvSpPr>
          <p:spPr>
            <a:xfrm>
              <a:off x="4405421" y="5932363"/>
              <a:ext cx="3400207" cy="60157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서비스 이용자 확대</a:t>
              </a:r>
            </a:p>
          </p:txBody>
        </p:sp>
        <p:sp>
          <p:nvSpPr>
            <p:cNvPr id="47" name="아래쪽 화살표 46"/>
            <p:cNvSpPr/>
            <p:nvPr/>
          </p:nvSpPr>
          <p:spPr>
            <a:xfrm>
              <a:off x="5786840" y="5585556"/>
              <a:ext cx="713534" cy="22859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626FA12-FA13-4A6B-F66F-DF532D1AE5C7}"/>
              </a:ext>
            </a:extLst>
          </p:cNvPr>
          <p:cNvSpPr txBox="1"/>
          <p:nvPr/>
        </p:nvSpPr>
        <p:spPr>
          <a:xfrm>
            <a:off x="642600" y="817376"/>
            <a:ext cx="939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 개발 및 서비스 지역 확장으로 서비스 이용자 확대 가능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35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C9FDB-9B7D-F765-8415-31533B491D4E}"/>
              </a:ext>
            </a:extLst>
          </p:cNvPr>
          <p:cNvSpPr txBox="1"/>
          <p:nvPr/>
        </p:nvSpPr>
        <p:spPr>
          <a:xfrm>
            <a:off x="135255" y="127983"/>
            <a:ext cx="336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4.4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 방향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642600" y="1252463"/>
            <a:ext cx="10620375" cy="5132969"/>
            <a:chOff x="447674" y="929062"/>
            <a:chExt cx="11315700" cy="56368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A0F78A1-21E6-615A-AFA9-2A889F9F03E1}"/>
                </a:ext>
              </a:extLst>
            </p:cNvPr>
            <p:cNvSpPr txBox="1"/>
            <p:nvPr/>
          </p:nvSpPr>
          <p:spPr>
            <a:xfrm>
              <a:off x="631679" y="929062"/>
              <a:ext cx="4555833" cy="4731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③ 사용자 기반 협업 필터링 모델 추가</a:t>
              </a: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47674" y="1430694"/>
              <a:ext cx="11315700" cy="36669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3110498" y="5675536"/>
              <a:ext cx="6005156" cy="8903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콘텐츠 기반과 사용자 기반의 </a:t>
              </a:r>
              <a:endParaRPr lang="en-US" altLang="ko-KR" sz="20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하이브리드 추천 서비스</a:t>
              </a:r>
            </a:p>
          </p:txBody>
        </p:sp>
        <p:sp>
          <p:nvSpPr>
            <p:cNvPr id="73" name="아래쪽 화살표 72"/>
            <p:cNvSpPr/>
            <p:nvPr/>
          </p:nvSpPr>
          <p:spPr>
            <a:xfrm>
              <a:off x="5748757" y="5198469"/>
              <a:ext cx="713534" cy="37621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7762" y="2246277"/>
              <a:ext cx="3785407" cy="2144749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57" b="52201"/>
            <a:stretch/>
          </p:blipFill>
          <p:spPr>
            <a:xfrm>
              <a:off x="829016" y="2531534"/>
              <a:ext cx="1486450" cy="1627465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3040595" y="1579518"/>
              <a:ext cx="6609331" cy="43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 </a:t>
              </a:r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 </a:t>
              </a:r>
              <a:r>
                <a: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구축으로 사용자 기반 협업 </a:t>
              </a:r>
              <a:r>
                <a:rPr lang="ko-KR" altLang="en-US" sz="2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필터링</a:t>
              </a:r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(CF)</a:t>
              </a:r>
              <a:r>
                <a: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모델 추가 </a:t>
              </a: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5" t="45833" r="66527" b="22778"/>
            <a:stretch/>
          </p:blipFill>
          <p:spPr>
            <a:xfrm>
              <a:off x="3418317" y="3284927"/>
              <a:ext cx="1003855" cy="1302653"/>
            </a:xfrm>
            <a:prstGeom prst="rect">
              <a:avLst/>
            </a:prstGeom>
          </p:spPr>
        </p:pic>
        <p:sp>
          <p:nvSpPr>
            <p:cNvPr id="78" name="오른쪽 화살표 77"/>
            <p:cNvSpPr/>
            <p:nvPr/>
          </p:nvSpPr>
          <p:spPr>
            <a:xfrm>
              <a:off x="2803325" y="3265877"/>
              <a:ext cx="307173" cy="36628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오른쪽 화살표 78"/>
            <p:cNvSpPr/>
            <p:nvPr/>
          </p:nvSpPr>
          <p:spPr>
            <a:xfrm>
              <a:off x="8463260" y="3265877"/>
              <a:ext cx="307173" cy="36628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5"/>
            <a:srcRect r="9229"/>
            <a:stretch/>
          </p:blipFill>
          <p:spPr>
            <a:xfrm>
              <a:off x="9400524" y="2246276"/>
              <a:ext cx="1600851" cy="2144749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10239" y="4602420"/>
              <a:ext cx="10536758" cy="40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이전 이용 헬스장 기록과 선호도를 기반으로 </a:t>
              </a:r>
              <a:r>
                <a: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 기반 협업 필터링 알고리즘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626FA12-FA13-4A6B-F66F-DF532D1AE5C7}"/>
              </a:ext>
            </a:extLst>
          </p:cNvPr>
          <p:cNvSpPr txBox="1"/>
          <p:nvPr/>
        </p:nvSpPr>
        <p:spPr>
          <a:xfrm>
            <a:off x="642600" y="788801"/>
            <a:ext cx="1085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이용자 증가와 데이터 확충을 통해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기반 협업 필터링 모델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정교한 추천 가능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E4E58-D360-D4C2-E764-805B25952361}"/>
              </a:ext>
            </a:extLst>
          </p:cNvPr>
          <p:cNvSpPr txBox="1"/>
          <p:nvPr/>
        </p:nvSpPr>
        <p:spPr>
          <a:xfrm>
            <a:off x="8649778" y="156683"/>
            <a:ext cx="3542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300" b="1" dirty="0">
                <a:solidFill>
                  <a:srgbClr val="FEB9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및 활용 방안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8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A798347E-F510-C4F2-ED82-83C8D8A5D0AE}"/>
              </a:ext>
            </a:extLst>
          </p:cNvPr>
          <p:cNvGrpSpPr/>
          <p:nvPr/>
        </p:nvGrpSpPr>
        <p:grpSpPr>
          <a:xfrm>
            <a:off x="6167718" y="846956"/>
            <a:ext cx="7074149" cy="6230372"/>
            <a:chOff x="-375300" y="-1857673"/>
            <a:chExt cx="11494816" cy="105975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98E190C6-1F90-D5D4-A00D-D92B1670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t="26600" r="48421" b="19912"/>
            <a:stretch/>
          </p:blipFill>
          <p:spPr>
            <a:xfrm rot="10620000">
              <a:off x="-375300" y="-1857673"/>
              <a:ext cx="11494816" cy="1059750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7" y="110053"/>
            <a:ext cx="249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마무리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프로젝트 개요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 03 &gt; 04 &gt; 05 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26" y="805070"/>
            <a:ext cx="3106964" cy="24923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" y="805071"/>
            <a:ext cx="3414384" cy="249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06900" y="3330376"/>
            <a:ext cx="232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[LDA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6" y="805070"/>
            <a:ext cx="3157987" cy="1678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29" y="3895949"/>
            <a:ext cx="2870939" cy="23293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7" y="3895949"/>
            <a:ext cx="2157600" cy="23293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0" y="3876576"/>
            <a:ext cx="2746617" cy="234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7" y="2580994"/>
            <a:ext cx="3157986" cy="21514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06899" y="6329215"/>
            <a:ext cx="232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추천 알고리즘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61387" y="4830307"/>
            <a:ext cx="232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함께하는 주말 야근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B102B9-076E-DCC8-C573-D4290B608E5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>
            <a:off x="9546206" y="4890840"/>
            <a:ext cx="2639552" cy="2075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AD55AA-2260-4012-24D0-C886C0F4228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rot="20818428" flipH="1">
            <a:off x="6966604" y="1254098"/>
            <a:ext cx="1144614" cy="8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7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3969" y="2497976"/>
            <a:ext cx="4655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  <a:endParaRPr lang="ko-KR" altLang="en-US" sz="11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F4CFE-D8EF-ABBC-FC19-EBA079E564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0600" r="18213" b="22920"/>
          <a:stretch/>
        </p:blipFill>
        <p:spPr>
          <a:xfrm>
            <a:off x="6211957" y="646043"/>
            <a:ext cx="3307280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6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7569" y="2875002"/>
            <a:ext cx="7474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11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F4CFE-D8EF-ABBC-FC19-EBA079E564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0600" r="18213" b="22920"/>
          <a:stretch/>
        </p:blipFill>
        <p:spPr>
          <a:xfrm>
            <a:off x="6211957" y="646043"/>
            <a:ext cx="3307280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8987942" y="2124169"/>
            <a:ext cx="137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TO-BE</a:t>
            </a:r>
            <a:endParaRPr lang="ko-KR" altLang="en-US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순서도: 대체 처리 2"/>
          <p:cNvSpPr/>
          <p:nvPr/>
        </p:nvSpPr>
        <p:spPr>
          <a:xfrm>
            <a:off x="499724" y="2704290"/>
            <a:ext cx="4091325" cy="767874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" name="직사각형 3"/>
          <p:cNvSpPr/>
          <p:nvPr/>
        </p:nvSpPr>
        <p:spPr>
          <a:xfrm>
            <a:off x="341034" y="2792219"/>
            <a:ext cx="445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헬스장에 특화되지 않은 카테고리 사용으로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이용자의 선호 충족의 어려움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499724" y="3594491"/>
            <a:ext cx="4091325" cy="767874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순서도: 대체 처리 51"/>
          <p:cNvSpPr/>
          <p:nvPr/>
        </p:nvSpPr>
        <p:spPr>
          <a:xfrm>
            <a:off x="499724" y="4484692"/>
            <a:ext cx="4091325" cy="767874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3" name="순서도: 대체 처리 52"/>
          <p:cNvSpPr/>
          <p:nvPr/>
        </p:nvSpPr>
        <p:spPr>
          <a:xfrm>
            <a:off x="499724" y="5374893"/>
            <a:ext cx="4091325" cy="767874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직사각형 4"/>
          <p:cNvSpPr/>
          <p:nvPr/>
        </p:nvSpPr>
        <p:spPr>
          <a:xfrm>
            <a:off x="397808" y="3682420"/>
            <a:ext cx="437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헬스장 수 대비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</a:t>
            </a:r>
            <a:r>
              <a:rPr lang="en-US" altLang="ko-KR" dirty="0"/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탐색이 어려워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 선택에 많은 시간 소요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09134" y="4572620"/>
            <a:ext cx="4324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만연한 대가성 리뷰 이벤트로 인해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리뷰에 대한 신뢰 저하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9556" y="5462822"/>
            <a:ext cx="396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촬영이 유행이지만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시선으로 인해 촬영에 어려움을 겪음</a:t>
            </a:r>
          </a:p>
        </p:txBody>
      </p:sp>
      <p:sp>
        <p:nvSpPr>
          <p:cNvPr id="57" name="순서도: 대체 처리 56"/>
          <p:cNvSpPr/>
          <p:nvPr/>
        </p:nvSpPr>
        <p:spPr>
          <a:xfrm>
            <a:off x="7458773" y="2704290"/>
            <a:ext cx="4561385" cy="76787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9" name="순서도: 대체 처리 58"/>
          <p:cNvSpPr/>
          <p:nvPr/>
        </p:nvSpPr>
        <p:spPr>
          <a:xfrm>
            <a:off x="7458773" y="3594491"/>
            <a:ext cx="4561385" cy="76787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0" name="순서도: 대체 처리 59"/>
          <p:cNvSpPr/>
          <p:nvPr/>
        </p:nvSpPr>
        <p:spPr>
          <a:xfrm>
            <a:off x="7458773" y="4484692"/>
            <a:ext cx="4561385" cy="76787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1" name="순서도: 대체 처리 60"/>
          <p:cNvSpPr/>
          <p:nvPr/>
        </p:nvSpPr>
        <p:spPr>
          <a:xfrm>
            <a:off x="7458773" y="5374893"/>
            <a:ext cx="4561385" cy="76787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/>
          <p:cNvSpPr/>
          <p:nvPr/>
        </p:nvSpPr>
        <p:spPr>
          <a:xfrm>
            <a:off x="7779395" y="2792219"/>
            <a:ext cx="4014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헬스장에 최적화된 카테고리를 이용하여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개인별 맞춤 헬스장 정보 제공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7198243" y="3675136"/>
            <a:ext cx="4747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실제 리뷰 데이터 분석에 기반한</a:t>
            </a:r>
            <a:endParaRPr lang="en-US" altLang="ko-KR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맑은 고딕"/>
            </a:endParaRPr>
          </a:p>
          <a:p>
            <a:pPr algn="ctr">
              <a:spcBef>
                <a:spcPct val="0"/>
              </a:spcBef>
              <a:defRPr/>
            </a:pP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개인 선호도 맞춤 헬스장 추천</a:t>
            </a:r>
            <a:endParaRPr lang="en-US" altLang="ko-KR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맑은 고딕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392268" y="4572620"/>
            <a:ext cx="430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허위 리뷰 또는 대가성 리뷰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이벤트를 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진행한 헬스장에 페널티 부여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371319" y="5462822"/>
            <a:ext cx="475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GPT-3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의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DALL-E 3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를 이용한 </a:t>
            </a:r>
            <a:endParaRPr lang="en-US" altLang="ko-KR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맑은 고딕"/>
            </a:endParaRPr>
          </a:p>
          <a:p>
            <a:pPr algn="ctr">
              <a:spcBef>
                <a:spcPct val="0"/>
              </a:spcBef>
              <a:defRPr/>
            </a:pP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어디서나 만드는 나만의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‘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오운완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’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으로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갓생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/>
              </a:rPr>
              <a:t> 기록 장려</a:t>
            </a:r>
            <a:endParaRPr lang="en-US" altLang="ko-KR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00172" y="2769467"/>
            <a:ext cx="3193824" cy="31938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2" t="31375" r="10422" b="19458"/>
          <a:stretch/>
        </p:blipFill>
        <p:spPr>
          <a:xfrm>
            <a:off x="4606637" y="2925534"/>
            <a:ext cx="3002250" cy="2927814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19886" y="2120245"/>
            <a:ext cx="137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AS-IS</a:t>
            </a:r>
            <a:endParaRPr lang="ko-KR" altLang="en-US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743044" y="2499497"/>
            <a:ext cx="271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Solution &amp; Insight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1892" y="1005867"/>
            <a:ext cx="1616099" cy="914400"/>
          </a:xfrm>
          <a:prstGeom prst="roundRect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551098" y="1005867"/>
            <a:ext cx="9095504" cy="914400"/>
          </a:xfrm>
          <a:prstGeom prst="roundRect">
            <a:avLst/>
          </a:prstGeom>
          <a:noFill/>
          <a:ln w="19050">
            <a:solidFill>
              <a:srgbClr val="FFC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1892" y="1254610"/>
            <a:ext cx="16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Conclusion</a:t>
            </a:r>
            <a:endParaRPr lang="ko-KR" altLang="en-US" sz="2000" b="1" dirty="0"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03692" y="1102790"/>
            <a:ext cx="816084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2030</a:t>
            </a:r>
            <a:r>
              <a: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세대를 중심으로 </a:t>
            </a:r>
            <a:r>
              <a:rPr lang="en-US" altLang="ko-KR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NLP</a:t>
            </a:r>
            <a:r>
              <a: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</a:t>
            </a:r>
            <a:r>
              <a:rPr lang="ko-KR" altLang="en-US" sz="235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허위 리뷰 </a:t>
            </a:r>
            <a:r>
              <a: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페널티 정책을 통한</a:t>
            </a:r>
            <a:endParaRPr lang="en-US" altLang="ko-KR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헬스장 추천 서비스 </a:t>
            </a:r>
            <a:r>
              <a:rPr lang="en-US" altLang="ko-KR" sz="235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350" b="1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큐피트</a:t>
            </a:r>
            <a:r>
              <a:rPr lang="en-US" altLang="ko-KR" sz="235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(Cue-Fit)’</a:t>
            </a:r>
          </a:p>
        </p:txBody>
      </p:sp>
      <p:pic>
        <p:nvPicPr>
          <p:cNvPr id="40" name="Picture 2" descr="돋보기 PNG 일러스트 | 이미지 및 PSD 파일 | Pngtree에 무료 다운로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444" y1="64444" x2="64444" y2="64444"/>
                        <a14:foregroundMark x1="45000" y1="26389" x2="45000" y2="26389"/>
                        <a14:foregroundMark x1="53889" y1="36389" x2="53889" y2="3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4" t="14808" r="11108" b="12414"/>
          <a:stretch/>
        </p:blipFill>
        <p:spPr bwMode="auto">
          <a:xfrm rot="20108141" flipH="1">
            <a:off x="2705834" y="1157074"/>
            <a:ext cx="617037" cy="5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6" y="127983"/>
            <a:ext cx="309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1.1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배경 및 서비스 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F78A1-21E6-615A-AFA9-2A889F9F03E1}"/>
              </a:ext>
            </a:extLst>
          </p:cNvPr>
          <p:cNvSpPr txBox="1"/>
          <p:nvPr/>
        </p:nvSpPr>
        <p:spPr>
          <a:xfrm>
            <a:off x="3228975" y="174665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목표</a:t>
            </a:r>
          </a:p>
        </p:txBody>
      </p:sp>
    </p:spTree>
    <p:extLst>
      <p:ext uri="{BB962C8B-B14F-4D97-AF65-F5344CB8AC3E}">
        <p14:creationId xmlns:p14="http://schemas.microsoft.com/office/powerpoint/2010/main" val="9502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5E87E1B-F104-9293-1E0F-A4EC9B1A6DE9}"/>
              </a:ext>
            </a:extLst>
          </p:cNvPr>
          <p:cNvSpPr txBox="1"/>
          <p:nvPr/>
        </p:nvSpPr>
        <p:spPr>
          <a:xfrm>
            <a:off x="135257" y="127983"/>
            <a:ext cx="249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1.2 SWOT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07DD5F-635E-7D26-970E-7ED8CE6DEFDB}"/>
              </a:ext>
            </a:extLst>
          </p:cNvPr>
          <p:cNvGrpSpPr/>
          <p:nvPr/>
        </p:nvGrpSpPr>
        <p:grpSpPr>
          <a:xfrm>
            <a:off x="1466850" y="1390650"/>
            <a:ext cx="9582150" cy="5281489"/>
            <a:chOff x="1466850" y="1302614"/>
            <a:chExt cx="9582150" cy="53695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0F88A1-3262-97DE-BD46-037707AE238B}"/>
                </a:ext>
              </a:extLst>
            </p:cNvPr>
            <p:cNvSpPr/>
            <p:nvPr/>
          </p:nvSpPr>
          <p:spPr>
            <a:xfrm>
              <a:off x="6952129" y="4129148"/>
              <a:ext cx="3584967" cy="38546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27DEB0-6A0C-F2A2-A8A2-CAB460E1BD9F}"/>
                </a:ext>
              </a:extLst>
            </p:cNvPr>
            <p:cNvSpPr/>
            <p:nvPr/>
          </p:nvSpPr>
          <p:spPr>
            <a:xfrm>
              <a:off x="6952129" y="1396104"/>
              <a:ext cx="3584967" cy="38546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2449A2-A2D6-6A8D-C7BF-E063AF294F5F}"/>
                </a:ext>
              </a:extLst>
            </p:cNvPr>
            <p:cNvSpPr/>
            <p:nvPr/>
          </p:nvSpPr>
          <p:spPr>
            <a:xfrm>
              <a:off x="1654904" y="4175240"/>
              <a:ext cx="3584967" cy="38546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54904" y="1441429"/>
              <a:ext cx="3898969" cy="34014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66" name="Object 7"/>
            <p:cNvPicPr>
              <a:picLocks noChangeAspect="1"/>
            </p:cNvPicPr>
            <p:nvPr/>
          </p:nvPicPr>
          <p:blipFill rotWithShape="1">
            <a:blip r:embed="rId2" cstate="print"/>
            <a:srcRect l="22662" t="2062" r="15936" b="18417"/>
            <a:stretch/>
          </p:blipFill>
          <p:spPr>
            <a:xfrm>
              <a:off x="1605888" y="1331215"/>
              <a:ext cx="1692175" cy="557137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6096000" y="1302614"/>
              <a:ext cx="0" cy="53695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466850" y="3755902"/>
              <a:ext cx="958215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Object 9"/>
            <p:cNvPicPr>
              <a:picLocks noChangeAspect="1"/>
            </p:cNvPicPr>
            <p:nvPr/>
          </p:nvPicPr>
          <p:blipFill rotWithShape="1">
            <a:blip r:embed="rId3" cstate="print"/>
            <a:srcRect l="28507" r="20615" b="9811"/>
            <a:stretch/>
          </p:blipFill>
          <p:spPr>
            <a:xfrm>
              <a:off x="9059764" y="4062070"/>
              <a:ext cx="1428316" cy="614970"/>
            </a:xfrm>
            <a:prstGeom prst="rect">
              <a:avLst/>
            </a:prstGeom>
          </p:spPr>
        </p:pic>
        <p:pic>
          <p:nvPicPr>
            <p:cNvPr id="68" name="Object 11"/>
            <p:cNvPicPr>
              <a:picLocks noChangeAspect="1"/>
            </p:cNvPicPr>
            <p:nvPr/>
          </p:nvPicPr>
          <p:blipFill rotWithShape="1">
            <a:blip r:embed="rId4" cstate="print"/>
            <a:srcRect t="-6059" r="5644" b="22409"/>
            <a:stretch/>
          </p:blipFill>
          <p:spPr>
            <a:xfrm>
              <a:off x="9054972" y="1302614"/>
              <a:ext cx="1433108" cy="492725"/>
            </a:xfrm>
            <a:prstGeom prst="rect">
              <a:avLst/>
            </a:prstGeom>
          </p:spPr>
        </p:pic>
        <p:pic>
          <p:nvPicPr>
            <p:cNvPr id="69" name="Object 13"/>
            <p:cNvPicPr>
              <a:picLocks noChangeAspect="1"/>
            </p:cNvPicPr>
            <p:nvPr/>
          </p:nvPicPr>
          <p:blipFill rotWithShape="1">
            <a:blip r:embed="rId5" cstate="print"/>
            <a:srcRect r="9569" b="17897"/>
            <a:stretch/>
          </p:blipFill>
          <p:spPr>
            <a:xfrm>
              <a:off x="1689067" y="4075984"/>
              <a:ext cx="1829075" cy="587141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576882" y="1897242"/>
              <a:ext cx="4348235" cy="164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헬스장 최적화 카테고리</a:t>
              </a: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로 사용자가 선호도 직관적  선택 가능</a:t>
              </a:r>
              <a:endPara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소비자 리뷰 기반에 카테고리 빈도수와 감성 분석을 융합한 차별화된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개인 맞춤형 추천 알고리즘</a:t>
              </a:r>
              <a:endParaRPr lang="en-US" altLang="ko-KR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문장 유사도 검사 기반 허위 의심 리뷰와 리뷰 이벤트 페널티 부여를 통한 차별화된 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진실 리뷰 판별</a:t>
              </a: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제약 없는 운동 기록을 위한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생성형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AI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기반의 나만의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오운완</a:t>
              </a:r>
              <a:r>
                <a:rPr lang="ko-KR" altLang="en-US" sz="12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 서비스</a:t>
              </a:r>
              <a:endParaRPr lang="en-US" altLang="ko-KR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flipH="1">
              <a:off x="7066263" y="1919235"/>
              <a:ext cx="3587692" cy="1110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전체 헬스장의 리뷰 데이터를 분석하기 위한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크롤링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및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NLP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과정에서 많은 시간 소요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헬스장에 국한된 체육시설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 데이터에서 수집 불가능한 세부적인 트레이너 정보 부족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77909" y="4677040"/>
              <a:ext cx="3661961" cy="1783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2030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삶의 가치가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욜로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에서 </a:t>
              </a: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b="1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변화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관심분야에서 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운동이 </a:t>
              </a: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 차지</a:t>
              </a: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헬스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요가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필라테스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업종 매장 수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기준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간    약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7000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증가</a:t>
              </a: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b="1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오운완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바디 프로필 열풍으로 가장 빠른 운동 효과를 보여주는 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헬스에 대한 수요 증가</a:t>
              </a:r>
              <a:endParaRPr lang="en-US" altLang="ko-KR" sz="11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2019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대비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2022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2030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세대의 스포츠센터 이용금액 </a:t>
              </a:r>
              <a:r>
                <a:rPr lang="en-US" altLang="ko-KR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150% </a:t>
              </a:r>
              <a:r>
                <a:rPr lang="ko-KR" altLang="en-US" sz="11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증가</a:t>
              </a:r>
              <a:endParaRPr lang="en-US" altLang="ko-KR" sz="11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066262" y="4677040"/>
              <a:ext cx="3592697" cy="14550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코로나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이후 홈트레이닝에 대한 수요 및 관련 서비스 증가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2030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세대의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헬시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플레저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추구로 헬스 외에도 다양한 종류의 운동 추구</a:t>
              </a:r>
            </a:p>
            <a:p>
              <a:pPr marL="285750" indent="-285750">
                <a:spcBef>
                  <a:spcPts val="600"/>
                </a:spcBef>
                <a:buFont typeface="Arial"/>
                <a:buChar char="•"/>
                <a:defRPr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유사 서비스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니짐내짐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2022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전년 동기 대비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364%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폭발적인 성장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추이 기록하는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 유사 서비스 빠르게 성장 중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5239871" y="2899773"/>
              <a:ext cx="1712258" cy="1712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5" t="19346" r="18456" b="23706"/>
            <a:stretch/>
          </p:blipFill>
          <p:spPr>
            <a:xfrm>
              <a:off x="5305306" y="2995490"/>
              <a:ext cx="1519558" cy="13264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43933" y="3509680"/>
              <a:ext cx="144230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40404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SWOT</a:t>
              </a:r>
              <a:endParaRPr lang="ko-KR" altLang="en-US" sz="2600" b="1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8C3B331-A143-9377-4DE7-A067A37FB2F4}"/>
              </a:ext>
            </a:extLst>
          </p:cNvPr>
          <p:cNvSpPr txBox="1"/>
          <p:nvPr/>
        </p:nvSpPr>
        <p:spPr>
          <a:xfrm>
            <a:off x="642599" y="741176"/>
            <a:ext cx="10944563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 최적화 카테고리와 감성 분석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허위 의심 리뷰 페널티 부여라는 차별화된 알고리즘 기반 헬스장 추천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갓생러를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생성형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나만의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오운완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 서비스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25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16DD7-8730-5142-0E65-61EEE3F3DC01}"/>
              </a:ext>
            </a:extLst>
          </p:cNvPr>
          <p:cNvSpPr txBox="1"/>
          <p:nvPr/>
        </p:nvSpPr>
        <p:spPr>
          <a:xfrm>
            <a:off x="135257" y="127983"/>
            <a:ext cx="249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1.3 </a:t>
            </a:r>
            <a:r>
              <a:rPr lang="ko-KR" altLang="en-US" sz="2000" b="1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수립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15638-AD0C-EB85-F854-6FAAAFC608C0}"/>
              </a:ext>
            </a:extLst>
          </p:cNvPr>
          <p:cNvSpPr txBox="1"/>
          <p:nvPr/>
        </p:nvSpPr>
        <p:spPr>
          <a:xfrm>
            <a:off x="1779025" y="158761"/>
            <a:ext cx="129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전체 로드맵</a:t>
            </a:r>
            <a:endParaRPr lang="ko-KR" altLang="en-US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E4226D-AA2A-6B61-71CB-AFB4050CBE3F}"/>
              </a:ext>
            </a:extLst>
          </p:cNvPr>
          <p:cNvSpPr txBox="1"/>
          <p:nvPr/>
        </p:nvSpPr>
        <p:spPr>
          <a:xfrm>
            <a:off x="8625526" y="156683"/>
            <a:ext cx="3394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en-US" altLang="ko-KR" sz="1300" b="1" dirty="0">
                <a:solidFill>
                  <a:srgbClr val="76717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r>
              <a:rPr lang="en-US" altLang="ko-KR" sz="1300" b="1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03 &gt; 04 &gt; 05 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F98ED6-D063-7859-12B7-0D00BA4A0191}"/>
              </a:ext>
            </a:extLst>
          </p:cNvPr>
          <p:cNvGrpSpPr/>
          <p:nvPr/>
        </p:nvGrpSpPr>
        <p:grpSpPr>
          <a:xfrm>
            <a:off x="488272" y="845249"/>
            <a:ext cx="11292396" cy="500404"/>
            <a:chOff x="640050" y="952145"/>
            <a:chExt cx="11292396" cy="647837"/>
          </a:xfrm>
        </p:grpSpPr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8D82326E-F471-DA5B-917F-F0B04E2E31AE}"/>
                </a:ext>
              </a:extLst>
            </p:cNvPr>
            <p:cNvSpPr/>
            <p:nvPr/>
          </p:nvSpPr>
          <p:spPr>
            <a:xfrm>
              <a:off x="640050" y="952145"/>
              <a:ext cx="11292396" cy="6478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D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2030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세대를 위한 </a:t>
              </a:r>
              <a:r>
                <a:rPr lang="ko-KR" altLang="en-US" sz="2300" b="1" dirty="0"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허위 리뷰 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페널티 정책을 통한 맞춤 헬스장 추천 서비스 </a:t>
              </a:r>
              <a:r>
                <a:rPr lang="en-US" altLang="ko-KR" sz="235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2350" b="1" dirty="0" err="1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큐피트</a:t>
              </a:r>
              <a:r>
                <a:rPr lang="en-US" altLang="ko-KR" sz="2350" b="1" dirty="0"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chemeClr val="accent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(Cue-Fit)’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6B102B9-076E-DCC8-C573-D4290B608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t="21668" r="17083" b="23194"/>
            <a:stretch/>
          </p:blipFill>
          <p:spPr>
            <a:xfrm>
              <a:off x="11325025" y="1047502"/>
              <a:ext cx="477886" cy="45086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EA13A-1361-2540-048B-43D4FD5CE132}"/>
              </a:ext>
            </a:extLst>
          </p:cNvPr>
          <p:cNvSpPr/>
          <p:nvPr/>
        </p:nvSpPr>
        <p:spPr>
          <a:xfrm>
            <a:off x="789359" y="1599537"/>
            <a:ext cx="10555549" cy="3148126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7F0A6-C221-F35E-BCFD-7061279F854E}"/>
              </a:ext>
            </a:extLst>
          </p:cNvPr>
          <p:cNvSpPr/>
          <p:nvPr/>
        </p:nvSpPr>
        <p:spPr>
          <a:xfrm>
            <a:off x="1039927" y="1703923"/>
            <a:ext cx="6355172" cy="4033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헬스장 추천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B278C0-74C0-2539-CCDF-F2A182961FB3}"/>
              </a:ext>
            </a:extLst>
          </p:cNvPr>
          <p:cNvSpPr/>
          <p:nvPr/>
        </p:nvSpPr>
        <p:spPr>
          <a:xfrm>
            <a:off x="7678998" y="1703923"/>
            <a:ext cx="3494249" cy="4033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오운완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이미지 생성 서비스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D862D4-58A3-AB59-E90F-A65CE2525A93}"/>
              </a:ext>
            </a:extLst>
          </p:cNvPr>
          <p:cNvSpPr/>
          <p:nvPr/>
        </p:nvSpPr>
        <p:spPr>
          <a:xfrm>
            <a:off x="1039927" y="2188776"/>
            <a:ext cx="6355172" cy="166316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3A6074-24AB-A866-F94F-AE255C556947}"/>
              </a:ext>
            </a:extLst>
          </p:cNvPr>
          <p:cNvSpPr/>
          <p:nvPr/>
        </p:nvSpPr>
        <p:spPr>
          <a:xfrm>
            <a:off x="7678996" y="2188776"/>
            <a:ext cx="3494251" cy="166316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6CCFB0-97DC-8A2D-C7B9-AADFBCF7FE75}"/>
              </a:ext>
            </a:extLst>
          </p:cNvPr>
          <p:cNvSpPr/>
          <p:nvPr/>
        </p:nvSpPr>
        <p:spPr>
          <a:xfrm>
            <a:off x="1824671" y="3940065"/>
            <a:ext cx="5563337" cy="7518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FF7041-2DF6-D34A-50F0-F415C500FE3B}"/>
              </a:ext>
            </a:extLst>
          </p:cNvPr>
          <p:cNvSpPr/>
          <p:nvPr/>
        </p:nvSpPr>
        <p:spPr>
          <a:xfrm>
            <a:off x="8625525" y="3944811"/>
            <a:ext cx="2547721" cy="7518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DEECC1E-C06F-9193-76FF-EBC6E4C8B63E}"/>
              </a:ext>
            </a:extLst>
          </p:cNvPr>
          <p:cNvSpPr/>
          <p:nvPr/>
        </p:nvSpPr>
        <p:spPr>
          <a:xfrm>
            <a:off x="4588037" y="5022122"/>
            <a:ext cx="6468041" cy="289284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지역 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2030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세대 인구와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헬스장 분포가 가장 많은 강남구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D5CFBA-15D4-F5C2-EA1F-39B5C1BFB7B8}"/>
              </a:ext>
            </a:extLst>
          </p:cNvPr>
          <p:cNvGrpSpPr/>
          <p:nvPr/>
        </p:nvGrpSpPr>
        <p:grpSpPr>
          <a:xfrm>
            <a:off x="1028302" y="5555052"/>
            <a:ext cx="10028322" cy="990427"/>
            <a:chOff x="1194239" y="6069470"/>
            <a:chExt cx="10028322" cy="61834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F1312-41B6-5171-B84E-E7FE3B64D337}"/>
                </a:ext>
              </a:extLst>
            </p:cNvPr>
            <p:cNvSpPr/>
            <p:nvPr/>
          </p:nvSpPr>
          <p:spPr>
            <a:xfrm>
              <a:off x="1205864" y="6069470"/>
              <a:ext cx="840223" cy="284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021BE6A-C918-C24E-9D73-7BA8DB6DC7DE}"/>
                </a:ext>
              </a:extLst>
            </p:cNvPr>
            <p:cNvSpPr/>
            <p:nvPr/>
          </p:nvSpPr>
          <p:spPr>
            <a:xfrm>
              <a:off x="2092391" y="6069470"/>
              <a:ext cx="9130170" cy="295015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갓생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주목한 운동하는 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2030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오운완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’,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바디 프로필 유행으로 헬스장 수요 증가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89DCF7-67A0-1464-199F-C66A57697114}"/>
                </a:ext>
              </a:extLst>
            </p:cNvPr>
            <p:cNvSpPr/>
            <p:nvPr/>
          </p:nvSpPr>
          <p:spPr>
            <a:xfrm>
              <a:off x="1194239" y="6392803"/>
              <a:ext cx="851848" cy="2950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문제점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7613EB-0191-7872-62B3-51572C566725}"/>
                </a:ext>
              </a:extLst>
            </p:cNvPr>
            <p:cNvSpPr/>
            <p:nvPr/>
          </p:nvSpPr>
          <p:spPr>
            <a:xfrm>
              <a:off x="2083513" y="6392803"/>
              <a:ext cx="9130170" cy="295015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헬스장 정보 탐색의 어려움 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이벤트로 인한 신뢰 저하 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 ‘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오운완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촬영의 어려움</a:t>
              </a:r>
            </a:p>
          </p:txBody>
        </p:sp>
      </p:grp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C247F8AF-BAC0-6122-5502-F37F1143EC5E}"/>
              </a:ext>
            </a:extLst>
          </p:cNvPr>
          <p:cNvSpPr/>
          <p:nvPr/>
        </p:nvSpPr>
        <p:spPr>
          <a:xfrm rot="16200000">
            <a:off x="6028632" y="5178071"/>
            <a:ext cx="134733" cy="5103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29AADB1-78AB-4596-95AB-1641352E3BD6}"/>
              </a:ext>
            </a:extLst>
          </p:cNvPr>
          <p:cNvSpPr/>
          <p:nvPr/>
        </p:nvSpPr>
        <p:spPr>
          <a:xfrm rot="16200000">
            <a:off x="6028632" y="4649269"/>
            <a:ext cx="134733" cy="5103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5A86950-41CC-3B21-C9B6-F32DDE90F873}"/>
              </a:ext>
            </a:extLst>
          </p:cNvPr>
          <p:cNvSpPr/>
          <p:nvPr/>
        </p:nvSpPr>
        <p:spPr>
          <a:xfrm rot="16200000">
            <a:off x="6028632" y="1231629"/>
            <a:ext cx="134733" cy="5103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6F994BC-9013-031D-05F3-71E746691EA4}"/>
              </a:ext>
            </a:extLst>
          </p:cNvPr>
          <p:cNvSpPr/>
          <p:nvPr/>
        </p:nvSpPr>
        <p:spPr>
          <a:xfrm>
            <a:off x="1041315" y="5027310"/>
            <a:ext cx="3178627" cy="289284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고객 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‘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관심 많은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2030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세대</a:t>
            </a:r>
            <a:endParaRPr lang="ko-KR" altLang="en-US" sz="14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ED2A104-E0F4-C8CA-F684-1187E380B82F}"/>
              </a:ext>
            </a:extLst>
          </p:cNvPr>
          <p:cNvCxnSpPr>
            <a:stCxn id="46" idx="3"/>
            <a:endCxn id="19" idx="1"/>
          </p:cNvCxnSpPr>
          <p:nvPr/>
        </p:nvCxnSpPr>
        <p:spPr>
          <a:xfrm flipV="1">
            <a:off x="4219942" y="5166764"/>
            <a:ext cx="368095" cy="5188"/>
          </a:xfrm>
          <a:prstGeom prst="line">
            <a:avLst/>
          </a:prstGeom>
          <a:ln w="127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B8C3C7-B26A-50C8-D5CA-B6C263753AD5}"/>
              </a:ext>
            </a:extLst>
          </p:cNvPr>
          <p:cNvSpPr/>
          <p:nvPr/>
        </p:nvSpPr>
        <p:spPr>
          <a:xfrm>
            <a:off x="1880150" y="4075468"/>
            <a:ext cx="1308350" cy="5242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네이버지도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4511A0D-DC8E-8CE3-727B-E854A1F89392}"/>
              </a:ext>
            </a:extLst>
          </p:cNvPr>
          <p:cNvSpPr/>
          <p:nvPr/>
        </p:nvSpPr>
        <p:spPr>
          <a:xfrm>
            <a:off x="3268401" y="4075468"/>
            <a:ext cx="1299990" cy="5242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네이버지도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기본정보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B78C53C-4F67-4242-C8BC-62E61234C4F8}"/>
              </a:ext>
            </a:extLst>
          </p:cNvPr>
          <p:cNvSpPr/>
          <p:nvPr/>
        </p:nvSpPr>
        <p:spPr>
          <a:xfrm>
            <a:off x="6008117" y="4075469"/>
            <a:ext cx="1299990" cy="5242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잠백이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‘_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CE3DC3-6AA7-E976-9B6F-560F8117D975}"/>
              </a:ext>
            </a:extLst>
          </p:cNvPr>
          <p:cNvSpPr/>
          <p:nvPr/>
        </p:nvSpPr>
        <p:spPr>
          <a:xfrm>
            <a:off x="4642092" y="4084171"/>
            <a:ext cx="1299990" cy="5242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카카오맵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054E7E-4E32-D44F-AC93-67A90485547A}"/>
              </a:ext>
            </a:extLst>
          </p:cNvPr>
          <p:cNvSpPr/>
          <p:nvPr/>
        </p:nvSpPr>
        <p:spPr>
          <a:xfrm>
            <a:off x="1059617" y="3940065"/>
            <a:ext cx="730098" cy="75183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DEFFD-BA7D-E3EC-073A-85AE31F29672}"/>
              </a:ext>
            </a:extLst>
          </p:cNvPr>
          <p:cNvSpPr/>
          <p:nvPr/>
        </p:nvSpPr>
        <p:spPr>
          <a:xfrm>
            <a:off x="7678996" y="3944811"/>
            <a:ext cx="870200" cy="75183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생성형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</a:p>
        </p:txBody>
      </p:sp>
      <p:pic>
        <p:nvPicPr>
          <p:cNvPr id="8" name="Picture 2" descr="Chat gpt - Free technology icons">
            <a:extLst>
              <a:ext uri="{FF2B5EF4-FFF2-40B4-BE49-F238E27FC236}">
                <a16:creationId xmlns:a16="http://schemas.microsoft.com/office/drawing/2014/main" id="{633B565F-16E2-3C07-6EC1-A5EBF21A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119" y="3999757"/>
            <a:ext cx="440115" cy="4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DEEBA-8415-E8FC-7889-D28A307B99EC}"/>
              </a:ext>
            </a:extLst>
          </p:cNvPr>
          <p:cNvSpPr txBox="1"/>
          <p:nvPr/>
        </p:nvSpPr>
        <p:spPr>
          <a:xfrm>
            <a:off x="9341556" y="4438040"/>
            <a:ext cx="1016794" cy="27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DALL-E 3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28CC100-8C1C-C225-BA08-604455E5183B}"/>
              </a:ext>
            </a:extLst>
          </p:cNvPr>
          <p:cNvSpPr/>
          <p:nvPr/>
        </p:nvSpPr>
        <p:spPr>
          <a:xfrm>
            <a:off x="1305017" y="3493635"/>
            <a:ext cx="5823751" cy="257331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NLP </a:t>
            </a:r>
            <a:r>
              <a:rPr lang="ko-KR" altLang="en-US" sz="1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카테고리 빈도수 계산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CF5D4BE-826F-06C4-13D0-BB9CB3333092}"/>
              </a:ext>
            </a:extLst>
          </p:cNvPr>
          <p:cNvSpPr/>
          <p:nvPr/>
        </p:nvSpPr>
        <p:spPr>
          <a:xfrm>
            <a:off x="1305017" y="3098172"/>
            <a:ext cx="5823751" cy="257331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Vader </a:t>
            </a:r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r>
              <a:rPr lang="ko-KR" altLang="en-US" sz="1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</a:t>
            </a:r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14BE96C-3F93-FD5C-FCE4-CAB2D23AE2F1}"/>
              </a:ext>
            </a:extLst>
          </p:cNvPr>
          <p:cNvSpPr/>
          <p:nvPr/>
        </p:nvSpPr>
        <p:spPr>
          <a:xfrm>
            <a:off x="1305017" y="2657053"/>
            <a:ext cx="5823751" cy="257331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이벤트와 허위 리뷰 헬스장에 </a:t>
            </a:r>
            <a:r>
              <a:rPr lang="ko-KR" altLang="en-US" sz="1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페널티 부여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7D61261-3DF5-3AC7-9FAA-D0C0B9B3CE62}"/>
              </a:ext>
            </a:extLst>
          </p:cNvPr>
          <p:cNvSpPr/>
          <p:nvPr/>
        </p:nvSpPr>
        <p:spPr>
          <a:xfrm>
            <a:off x="1305017" y="2263128"/>
            <a:ext cx="5823751" cy="257331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선호 카테고리 기반의 </a:t>
            </a:r>
            <a:r>
              <a:rPr lang="ko-KR" altLang="en-US" sz="1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알고리즘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494956-D581-DC3F-1427-0E299FD88765}"/>
              </a:ext>
            </a:extLst>
          </p:cNvPr>
          <p:cNvSpPr/>
          <p:nvPr/>
        </p:nvSpPr>
        <p:spPr>
          <a:xfrm>
            <a:off x="7945513" y="3291777"/>
            <a:ext cx="2956264" cy="297813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이미지 입력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95C9168-DA05-4B7D-5F49-10866285C9E4}"/>
              </a:ext>
            </a:extLst>
          </p:cNvPr>
          <p:cNvSpPr/>
          <p:nvPr/>
        </p:nvSpPr>
        <p:spPr>
          <a:xfrm>
            <a:off x="7963266" y="2824511"/>
            <a:ext cx="2956265" cy="297813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이미지 생성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17EC463-0768-61BB-0B0A-6E788224BC1B}"/>
              </a:ext>
            </a:extLst>
          </p:cNvPr>
          <p:cNvSpPr/>
          <p:nvPr/>
        </p:nvSpPr>
        <p:spPr>
          <a:xfrm>
            <a:off x="7945515" y="2376865"/>
            <a:ext cx="2956264" cy="297813"/>
          </a:xfrm>
          <a:prstGeom prst="round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이미지 합성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7C40D0C-610D-60C9-A43F-D66C5891A5E2}"/>
              </a:ext>
            </a:extLst>
          </p:cNvPr>
          <p:cNvCxnSpPr>
            <a:cxnSpLocks/>
            <a:stCxn id="39" idx="0"/>
            <a:endCxn id="47" idx="2"/>
          </p:cNvCxnSpPr>
          <p:nvPr/>
        </p:nvCxnSpPr>
        <p:spPr>
          <a:xfrm flipV="1">
            <a:off x="4216893" y="3355503"/>
            <a:ext cx="0" cy="1381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6D515E6-5B7B-9790-0A69-C7C94119B8CA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4216893" y="2914384"/>
            <a:ext cx="1" cy="1423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6DCA6D-209E-4AC7-5F58-23783F1E4385}"/>
              </a:ext>
            </a:extLst>
          </p:cNvPr>
          <p:cNvCxnSpPr>
            <a:stCxn id="58" idx="0"/>
            <a:endCxn id="59" idx="2"/>
          </p:cNvCxnSpPr>
          <p:nvPr/>
        </p:nvCxnSpPr>
        <p:spPr>
          <a:xfrm flipV="1">
            <a:off x="4216893" y="2520459"/>
            <a:ext cx="0" cy="1365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1671787-EB9F-850C-139E-E377E317F13A}"/>
              </a:ext>
            </a:extLst>
          </p:cNvPr>
          <p:cNvCxnSpPr>
            <a:cxnSpLocks/>
          </p:cNvCxnSpPr>
          <p:nvPr/>
        </p:nvCxnSpPr>
        <p:spPr>
          <a:xfrm flipH="1" flipV="1">
            <a:off x="9422469" y="3122318"/>
            <a:ext cx="1179" cy="1550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F00BE7F-97F0-2F7A-12A9-9965D0578506}"/>
              </a:ext>
            </a:extLst>
          </p:cNvPr>
          <p:cNvCxnSpPr>
            <a:endCxn id="67" idx="2"/>
          </p:cNvCxnSpPr>
          <p:nvPr/>
        </p:nvCxnSpPr>
        <p:spPr>
          <a:xfrm flipV="1">
            <a:off x="9422469" y="2674680"/>
            <a:ext cx="1178" cy="1498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EE4C6578-DDBB-8EA1-625E-5995380BE0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1668" r="17083" b="23194"/>
          <a:stretch/>
        </p:blipFill>
        <p:spPr>
          <a:xfrm flipH="1">
            <a:off x="550416" y="935321"/>
            <a:ext cx="477886" cy="3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4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9063</TotalTime>
  <Words>5662</Words>
  <Application>Microsoft Office PowerPoint</Application>
  <PresentationFormat>와이드스크린</PresentationFormat>
  <Paragraphs>1099</Paragraphs>
  <Slides>66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나눔스퀘어_ac Bold</vt:lpstr>
      <vt:lpstr>나눔스퀘어_ac ExtraBold</vt:lpstr>
      <vt:lpstr>Google Sans</vt:lpstr>
      <vt:lpstr>arial</vt:lpstr>
      <vt:lpstr>맑은 고딕</vt:lpstr>
      <vt:lpstr>나눔스퀘어_ac</vt:lpstr>
      <vt:lpstr>arial</vt:lpstr>
      <vt:lpstr>HY헤드라인M</vt:lpstr>
      <vt:lpstr>HY견고딕</vt:lpstr>
      <vt:lpstr>나눔스퀘어라운드 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</dc:creator>
  <cp:lastModifiedBy>하연 조</cp:lastModifiedBy>
  <cp:revision>662</cp:revision>
  <cp:lastPrinted>2023-12-18T03:06:11Z</cp:lastPrinted>
  <dcterms:created xsi:type="dcterms:W3CDTF">2023-12-07T00:58:22Z</dcterms:created>
  <dcterms:modified xsi:type="dcterms:W3CDTF">2023-12-20T05:03:34Z</dcterms:modified>
</cp:coreProperties>
</file>